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drawings/drawing1.xml" ContentType="application/vnd.openxmlformats-officedocument.drawingml.chartshapes+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4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2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charts/chart1.xml" ContentType="application/vnd.openxmlformats-officedocument.drawingml.chart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384" r:id="rId2"/>
    <p:sldId id="397" r:id="rId3"/>
    <p:sldId id="385" r:id="rId4"/>
    <p:sldId id="386" r:id="rId5"/>
    <p:sldId id="393" r:id="rId6"/>
    <p:sldId id="389" r:id="rId7"/>
    <p:sldId id="390" r:id="rId8"/>
    <p:sldId id="391" r:id="rId9"/>
    <p:sldId id="398" r:id="rId10"/>
    <p:sldId id="399" r:id="rId11"/>
    <p:sldId id="394" r:id="rId12"/>
    <p:sldId id="400" r:id="rId13"/>
  </p:sldIdLst>
  <p:sldSz cx="9144000" cy="6858000" type="screen4x3"/>
  <p:notesSz cx="6797675" cy="9926638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sz="2000" kern="1200" baseline="30000">
        <a:solidFill>
          <a:schemeClr val="tx1"/>
        </a:solidFill>
        <a:latin typeface="GazdeFranceMedium"/>
        <a:ea typeface="ヒラギノ角ゴ Pro W3"/>
        <a:cs typeface="ヒラギノ角ゴ Pro W3"/>
      </a:defRPr>
    </a:lvl1pPr>
    <a:lvl2pPr marL="457200" algn="l" rtl="0" fontAlgn="base">
      <a:spcBef>
        <a:spcPct val="0"/>
      </a:spcBef>
      <a:spcAft>
        <a:spcPct val="0"/>
      </a:spcAft>
      <a:defRPr sz="2000" kern="1200" baseline="30000">
        <a:solidFill>
          <a:schemeClr val="tx1"/>
        </a:solidFill>
        <a:latin typeface="GazdeFranceMedium"/>
        <a:ea typeface="ヒラギノ角ゴ Pro W3"/>
        <a:cs typeface="ヒラギノ角ゴ Pro W3"/>
      </a:defRPr>
    </a:lvl2pPr>
    <a:lvl3pPr marL="914400" algn="l" rtl="0" fontAlgn="base">
      <a:spcBef>
        <a:spcPct val="0"/>
      </a:spcBef>
      <a:spcAft>
        <a:spcPct val="0"/>
      </a:spcAft>
      <a:defRPr sz="2000" kern="1200" baseline="30000">
        <a:solidFill>
          <a:schemeClr val="tx1"/>
        </a:solidFill>
        <a:latin typeface="GazdeFranceMedium"/>
        <a:ea typeface="ヒラギノ角ゴ Pro W3"/>
        <a:cs typeface="ヒラギノ角ゴ Pro W3"/>
      </a:defRPr>
    </a:lvl3pPr>
    <a:lvl4pPr marL="1371600" algn="l" rtl="0" fontAlgn="base">
      <a:spcBef>
        <a:spcPct val="0"/>
      </a:spcBef>
      <a:spcAft>
        <a:spcPct val="0"/>
      </a:spcAft>
      <a:defRPr sz="2000" kern="1200" baseline="30000">
        <a:solidFill>
          <a:schemeClr val="tx1"/>
        </a:solidFill>
        <a:latin typeface="GazdeFranceMedium"/>
        <a:ea typeface="ヒラギノ角ゴ Pro W3"/>
        <a:cs typeface="ヒラギノ角ゴ Pro W3"/>
      </a:defRPr>
    </a:lvl4pPr>
    <a:lvl5pPr marL="1828800" algn="l" rtl="0" fontAlgn="base">
      <a:spcBef>
        <a:spcPct val="0"/>
      </a:spcBef>
      <a:spcAft>
        <a:spcPct val="0"/>
      </a:spcAft>
      <a:defRPr sz="2000" kern="1200" baseline="30000">
        <a:solidFill>
          <a:schemeClr val="tx1"/>
        </a:solidFill>
        <a:latin typeface="GazdeFranceMedium"/>
        <a:ea typeface="ヒラギノ角ゴ Pro W3"/>
        <a:cs typeface="ヒラギノ角ゴ Pro W3"/>
      </a:defRPr>
    </a:lvl5pPr>
    <a:lvl6pPr marL="2286000" algn="l" defTabSz="914400" rtl="0" eaLnBrk="1" latinLnBrk="0" hangingPunct="1">
      <a:defRPr sz="2000" kern="1200" baseline="30000">
        <a:solidFill>
          <a:schemeClr val="tx1"/>
        </a:solidFill>
        <a:latin typeface="GazdeFranceMedium"/>
        <a:ea typeface="ヒラギノ角ゴ Pro W3"/>
        <a:cs typeface="ヒラギノ角ゴ Pro W3"/>
      </a:defRPr>
    </a:lvl6pPr>
    <a:lvl7pPr marL="2743200" algn="l" defTabSz="914400" rtl="0" eaLnBrk="1" latinLnBrk="0" hangingPunct="1">
      <a:defRPr sz="2000" kern="1200" baseline="30000">
        <a:solidFill>
          <a:schemeClr val="tx1"/>
        </a:solidFill>
        <a:latin typeface="GazdeFranceMedium"/>
        <a:ea typeface="ヒラギノ角ゴ Pro W3"/>
        <a:cs typeface="ヒラギノ角ゴ Pro W3"/>
      </a:defRPr>
    </a:lvl7pPr>
    <a:lvl8pPr marL="3200400" algn="l" defTabSz="914400" rtl="0" eaLnBrk="1" latinLnBrk="0" hangingPunct="1">
      <a:defRPr sz="2000" kern="1200" baseline="30000">
        <a:solidFill>
          <a:schemeClr val="tx1"/>
        </a:solidFill>
        <a:latin typeface="GazdeFranceMedium"/>
        <a:ea typeface="ヒラギノ角ゴ Pro W3"/>
        <a:cs typeface="ヒラギノ角ゴ Pro W3"/>
      </a:defRPr>
    </a:lvl8pPr>
    <a:lvl9pPr marL="3657600" algn="l" defTabSz="914400" rtl="0" eaLnBrk="1" latinLnBrk="0" hangingPunct="1">
      <a:defRPr sz="2000" kern="1200" baseline="30000">
        <a:solidFill>
          <a:schemeClr val="tx1"/>
        </a:solidFill>
        <a:latin typeface="GazdeFranceMedium"/>
        <a:ea typeface="ヒラギノ角ゴ Pro W3"/>
        <a:cs typeface="ヒラギノ角ゴ Pro W3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C81"/>
    <a:srgbClr val="FAB8A4"/>
    <a:srgbClr val="66CCFF"/>
    <a:srgbClr val="FFCC00"/>
    <a:srgbClr val="FF6600"/>
    <a:srgbClr val="800000"/>
    <a:srgbClr val="357D83"/>
    <a:srgbClr val="CCECFF"/>
    <a:srgbClr val="FFFF99"/>
    <a:srgbClr val="99FF9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E25E649-3F16-4E02-A733-19D2CDBF48F0}" styleName="Style moyen 3 - Accentuation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Style moyen 3 - Accentuation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344D84-9AFB-497E-A393-DC336BA19D2E}" styleName="Style moyen 3 - Accentuation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9631B5-78F2-41C9-869B-9F39066F8104}" styleName="Style moyen 3 - Accentuation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4C1A8A3-306A-4EB7-A6B1-4F7E0EB9C5D6}" styleName="Style moyen 3 - Accentuation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A488322-F2BA-4B5B-9748-0D474271808F}" styleName="Style moyen 3 - Accentuation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9CF1AB2-1976-4502-BF36-3FF5EA218861}" styleName="Style moyen 4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C4B1156A-380E-4F78-BDF5-A606A8083BF9}" styleName="Style moyen 4 - Accentuation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805" autoAdjust="0"/>
    <p:restoredTop sz="96127" autoAdjust="0"/>
  </p:normalViewPr>
  <p:slideViewPr>
    <p:cSldViewPr>
      <p:cViewPr>
        <p:scale>
          <a:sx n="66" d="100"/>
          <a:sy n="66" d="100"/>
        </p:scale>
        <p:origin x="-1536" y="-3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338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23" Type="http://schemas.openxmlformats.org/officeDocument/2006/relationships/customXml" Target="../customXml/item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customXml" Target="../customXml/item3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8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C:\Users\UM1086\AppData\Local\Microsoft\Windows\Temporary%20Internet%20Files\Content.Outlook\Z83RKDRM\Reporting%20MSC%20-%20nov%20(2).xlsm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9538919109546931E-2"/>
          <c:y val="9.0757997907604748E-2"/>
          <c:w val="0.86824055423305135"/>
          <c:h val="0.69918793018005643"/>
        </c:manualLayout>
      </c:layout>
      <c:barChart>
        <c:barDir val="col"/>
        <c:grouping val="clustered"/>
        <c:ser>
          <c:idx val="0"/>
          <c:order val="0"/>
          <c:tx>
            <c:strRef>
              <c:f>'[Reporting MSC - nov (2).xlsm]données suppl'!$C$1</c:f>
              <c:strCache>
                <c:ptCount val="1"/>
                <c:pt idx="0">
                  <c:v>Capacité échangée (GWh)</c:v>
                </c:pt>
              </c:strCache>
            </c:strRef>
          </c:tx>
          <c:cat>
            <c:strRef>
              <c:f>'[Reporting MSC - nov (2).xlsm]données suppl'!$A$50:$A$84</c:f>
              <c:strCache>
                <c:ptCount val="35"/>
                <c:pt idx="0">
                  <c:v>janvier 2009</c:v>
                </c:pt>
                <c:pt idx="1">
                  <c:v>fevr</c:v>
                </c:pt>
                <c:pt idx="2">
                  <c:v>mars</c:v>
                </c:pt>
                <c:pt idx="3">
                  <c:v>avril</c:v>
                </c:pt>
                <c:pt idx="4">
                  <c:v>mai</c:v>
                </c:pt>
                <c:pt idx="5">
                  <c:v>juin</c:v>
                </c:pt>
                <c:pt idx="6">
                  <c:v>juil</c:v>
                </c:pt>
                <c:pt idx="7">
                  <c:v>aout</c:v>
                </c:pt>
                <c:pt idx="8">
                  <c:v>sept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  <c:pt idx="12">
                  <c:v>janvier 2010</c:v>
                </c:pt>
                <c:pt idx="13">
                  <c:v>fevr</c:v>
                </c:pt>
                <c:pt idx="14">
                  <c:v>mars</c:v>
                </c:pt>
                <c:pt idx="15">
                  <c:v>avril</c:v>
                </c:pt>
                <c:pt idx="16">
                  <c:v>mai</c:v>
                </c:pt>
                <c:pt idx="17">
                  <c:v>juin</c:v>
                </c:pt>
                <c:pt idx="18">
                  <c:v>juil</c:v>
                </c:pt>
                <c:pt idx="19">
                  <c:v>aout</c:v>
                </c:pt>
                <c:pt idx="20">
                  <c:v>sept</c:v>
                </c:pt>
                <c:pt idx="21">
                  <c:v>oct</c:v>
                </c:pt>
                <c:pt idx="22">
                  <c:v>nov</c:v>
                </c:pt>
                <c:pt idx="23">
                  <c:v>dec</c:v>
                </c:pt>
                <c:pt idx="24">
                  <c:v>janvier 2011</c:v>
                </c:pt>
                <c:pt idx="25">
                  <c:v>fevr</c:v>
                </c:pt>
                <c:pt idx="26">
                  <c:v>mars</c:v>
                </c:pt>
                <c:pt idx="27">
                  <c:v>avril</c:v>
                </c:pt>
                <c:pt idx="28">
                  <c:v>mai</c:v>
                </c:pt>
                <c:pt idx="29">
                  <c:v>juin</c:v>
                </c:pt>
                <c:pt idx="30">
                  <c:v>juillet</c:v>
                </c:pt>
                <c:pt idx="31">
                  <c:v>août</c:v>
                </c:pt>
                <c:pt idx="32">
                  <c:v>sept</c:v>
                </c:pt>
                <c:pt idx="33">
                  <c:v>oct</c:v>
                </c:pt>
                <c:pt idx="34">
                  <c:v>nov</c:v>
                </c:pt>
              </c:strCache>
            </c:strRef>
          </c:cat>
          <c:val>
            <c:numRef>
              <c:f>'[Reporting MSC - nov (2).xlsm]données suppl'!$C$50:$C$84</c:f>
              <c:numCache>
                <c:formatCode>#,##0</c:formatCode>
                <c:ptCount val="35"/>
                <c:pt idx="0">
                  <c:v>1796</c:v>
                </c:pt>
                <c:pt idx="1">
                  <c:v>1752</c:v>
                </c:pt>
                <c:pt idx="2">
                  <c:v>1962</c:v>
                </c:pt>
                <c:pt idx="3">
                  <c:v>1559</c:v>
                </c:pt>
                <c:pt idx="4">
                  <c:v>1366</c:v>
                </c:pt>
                <c:pt idx="5">
                  <c:v>1416</c:v>
                </c:pt>
                <c:pt idx="6">
                  <c:v>1601</c:v>
                </c:pt>
                <c:pt idx="7">
                  <c:v>1698</c:v>
                </c:pt>
                <c:pt idx="8">
                  <c:v>1454</c:v>
                </c:pt>
                <c:pt idx="9">
                  <c:v>1401</c:v>
                </c:pt>
                <c:pt idx="10">
                  <c:v>1539</c:v>
                </c:pt>
                <c:pt idx="11">
                  <c:v>1717</c:v>
                </c:pt>
                <c:pt idx="12">
                  <c:v>3221</c:v>
                </c:pt>
                <c:pt idx="13">
                  <c:v>2857</c:v>
                </c:pt>
                <c:pt idx="14">
                  <c:v>3554</c:v>
                </c:pt>
                <c:pt idx="15">
                  <c:v>3676</c:v>
                </c:pt>
                <c:pt idx="16">
                  <c:v>3834</c:v>
                </c:pt>
                <c:pt idx="17">
                  <c:v>3712</c:v>
                </c:pt>
                <c:pt idx="18">
                  <c:v>3751</c:v>
                </c:pt>
                <c:pt idx="19">
                  <c:v>3915</c:v>
                </c:pt>
                <c:pt idx="20">
                  <c:v>3774</c:v>
                </c:pt>
                <c:pt idx="21">
                  <c:v>2320</c:v>
                </c:pt>
                <c:pt idx="22">
                  <c:v>2019</c:v>
                </c:pt>
                <c:pt idx="23">
                  <c:v>2009</c:v>
                </c:pt>
                <c:pt idx="24">
                  <c:v>2189.8950000000041</c:v>
                </c:pt>
                <c:pt idx="25">
                  <c:v>1737.768</c:v>
                </c:pt>
                <c:pt idx="26">
                  <c:v>1892.4560000000001</c:v>
                </c:pt>
                <c:pt idx="27">
                  <c:v>1639.422</c:v>
                </c:pt>
                <c:pt idx="28">
                  <c:v>1690</c:v>
                </c:pt>
                <c:pt idx="29">
                  <c:v>1647</c:v>
                </c:pt>
                <c:pt idx="30">
                  <c:v>2043.1789999999999</c:v>
                </c:pt>
                <c:pt idx="31">
                  <c:v>2386.0700000000002</c:v>
                </c:pt>
                <c:pt idx="32">
                  <c:v>2022</c:v>
                </c:pt>
                <c:pt idx="33">
                  <c:v>1940.4380000000001</c:v>
                </c:pt>
                <c:pt idx="34">
                  <c:v>1788.6</c:v>
                </c:pt>
              </c:numCache>
            </c:numRef>
          </c:val>
        </c:ser>
        <c:axId val="52223360"/>
        <c:axId val="52851840"/>
      </c:barChart>
      <c:catAx>
        <c:axId val="52223360"/>
        <c:scaling>
          <c:orientation val="minMax"/>
        </c:scaling>
        <c:axPos val="b"/>
        <c:numFmt formatCode="mmm\-yy" sourceLinked="0"/>
        <c:majorTickMark val="cross"/>
        <c:tickLblPos val="nextTo"/>
        <c:spPr>
          <a:ln w="3175">
            <a:solidFill>
              <a:srgbClr val="969696"/>
            </a:solidFill>
            <a:prstDash val="solid"/>
          </a:ln>
        </c:spPr>
        <c:txPr>
          <a:bodyPr rot="-3000000" vert="horz"/>
          <a:lstStyle/>
          <a:p>
            <a:pPr>
              <a:defRPr sz="1100" b="0" i="0" u="none" strike="noStrike" baseline="0">
                <a:solidFill>
                  <a:srgbClr val="6C665E"/>
                </a:solidFill>
                <a:latin typeface="Frutiger Light"/>
                <a:ea typeface="Frutiger Light"/>
                <a:cs typeface="Frutiger Light"/>
              </a:defRPr>
            </a:pPr>
            <a:endParaRPr lang="fr-FR"/>
          </a:p>
        </c:txPr>
        <c:crossAx val="52851840"/>
        <c:crosses val="autoZero"/>
        <c:lblAlgn val="ctr"/>
        <c:lblOffset val="100"/>
        <c:tickLblSkip val="1"/>
        <c:tickMarkSkip val="1"/>
      </c:catAx>
      <c:valAx>
        <c:axId val="52851840"/>
        <c:scaling>
          <c:orientation val="minMax"/>
        </c:scaling>
        <c:axPos val="l"/>
        <c:majorGridlines>
          <c:spPr>
            <a:ln w="3175">
              <a:solidFill>
                <a:srgbClr val="CCCCFF"/>
              </a:solidFill>
              <a:prstDash val="solid"/>
            </a:ln>
          </c:spPr>
        </c:majorGridlines>
        <c:numFmt formatCode="#,##0" sourceLinked="1"/>
        <c:majorTickMark val="cross"/>
        <c:tickLblPos val="nextTo"/>
        <c:spPr>
          <a:ln w="3175">
            <a:solidFill>
              <a:srgbClr val="969696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6C665E"/>
                </a:solidFill>
                <a:latin typeface="Arial"/>
                <a:ea typeface="Arial"/>
                <a:cs typeface="Arial"/>
              </a:defRPr>
            </a:pPr>
            <a:endParaRPr lang="fr-FR"/>
          </a:p>
        </c:txPr>
        <c:crossAx val="52223360"/>
        <c:crosses val="autoZero"/>
        <c:crossBetween val="between"/>
      </c:valAx>
      <c:spPr>
        <a:gradFill rotWithShape="0">
          <a:gsLst>
            <a:gs pos="0">
              <a:srgbClr val="DDDDFF">
                <a:gamma/>
                <a:tint val="0"/>
                <a:invGamma/>
              </a:srgbClr>
            </a:gs>
            <a:gs pos="50000">
              <a:srgbClr val="DDDDFF"/>
            </a:gs>
            <a:gs pos="100000">
              <a:srgbClr val="DDDDFF">
                <a:gamma/>
                <a:tint val="0"/>
                <a:invGamma/>
              </a:srgbClr>
            </a:gs>
          </a:gsLst>
          <a:lin ang="2700000" scaled="1"/>
        </a:gradFill>
        <a:ln w="25400">
          <a:noFill/>
        </a:ln>
      </c:spPr>
    </c:plotArea>
    <c:plotVisOnly val="1"/>
    <c:dispBlanksAs val="gap"/>
  </c:chart>
  <c:spPr>
    <a:solidFill>
      <a:srgbClr val="FFFFFF"/>
    </a:solidFill>
    <a:ln w="9525">
      <a:noFill/>
    </a:ln>
  </c:spPr>
  <c:txPr>
    <a:bodyPr/>
    <a:lstStyle/>
    <a:p>
      <a:pPr>
        <a:defRPr sz="1000" b="0" i="0" u="none" strike="noStrike" baseline="0">
          <a:solidFill>
            <a:srgbClr val="333333"/>
          </a:solidFill>
          <a:latin typeface="Arial"/>
          <a:ea typeface="Arial"/>
          <a:cs typeface="Arial"/>
        </a:defRPr>
      </a:pPr>
      <a:endParaRPr lang="fr-FR"/>
    </a:p>
  </c:txPr>
  <c:externalData r:id="rId2"/>
  <c:userShapes r:id="rId3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0.05748</cdr:y>
    </cdr:from>
    <cdr:to>
      <cdr:x>0.03906</cdr:x>
      <cdr:y>0.23176</cdr:y>
    </cdr:to>
    <cdr:sp macro="" textlink="">
      <cdr:nvSpPr>
        <cdr:cNvPr id="2" name="ZoneTexte 1"/>
        <cdr:cNvSpPr txBox="1"/>
      </cdr:nvSpPr>
      <cdr:spPr>
        <a:xfrm xmlns:a="http://schemas.openxmlformats.org/drawingml/2006/main" rot="16200000">
          <a:off x="-285752" y="592024"/>
          <a:ext cx="928694" cy="3571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fr-FR" sz="1200" b="1" baseline="0" dirty="0" err="1" smtClean="0"/>
            <a:t>GWh</a:t>
          </a:r>
          <a:endParaRPr lang="fr-FR" sz="1200" b="1" baseline="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baseline="0">
                <a:latin typeface="GazdeFranceMedium" pitchFamily="-128" charset="0"/>
                <a:ea typeface="ヒラギノ角ゴ Pro W3" pitchFamily="-128" charset="-128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aseline="0">
                <a:latin typeface="GazdeFranceMedium" pitchFamily="-128" charset="0"/>
                <a:ea typeface="ヒラギノ角ゴ Pro W3" pitchFamily="-128" charset="-128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1338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baseline="0">
                <a:latin typeface="GazdeFranceMedium" pitchFamily="-128" charset="0"/>
                <a:ea typeface="ヒラギノ角ゴ Pro W3" pitchFamily="-128" charset="-128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31338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baseline="0">
                <a:latin typeface="GazdeFranceMedium" pitchFamily="-128" charset="0"/>
                <a:ea typeface="ヒラギノ角ゴ Pro W3" pitchFamily="-128" charset="-128"/>
                <a:cs typeface="+mn-cs"/>
              </a:defRPr>
            </a:lvl1pPr>
          </a:lstStyle>
          <a:p>
            <a:pPr>
              <a:defRPr/>
            </a:pPr>
            <a:fld id="{D2A7170F-04C7-453E-A478-8CBEBD43767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baseline="0">
                <a:latin typeface="Arial" charset="0"/>
                <a:ea typeface="ヒラギノ角ゴ Pro W3" pitchFamily="-128" charset="-128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aseline="0">
                <a:latin typeface="Arial" charset="0"/>
                <a:ea typeface="ヒラギノ角ゴ Pro W3" pitchFamily="-128" charset="-128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4538"/>
            <a:ext cx="4960937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4875"/>
            <a:ext cx="4984750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338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baseline="0">
                <a:latin typeface="Arial" charset="0"/>
                <a:ea typeface="ヒラギノ角ゴ Pro W3" pitchFamily="-128" charset="-128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31338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baseline="0">
                <a:latin typeface="Arial" charset="0"/>
                <a:ea typeface="ヒラギノ角ゴ Pro W3" pitchFamily="-128" charset="-128"/>
                <a:cs typeface="+mn-cs"/>
              </a:defRPr>
            </a:lvl1pPr>
          </a:lstStyle>
          <a:p>
            <a:pPr>
              <a:defRPr/>
            </a:pPr>
            <a:fld id="{D838C0AF-9D66-4AA4-AB55-9812537C5ED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-128" charset="-128"/>
        <a:cs typeface="ヒラギノ角ゴ Pro W3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-128" charset="-128"/>
        <a:cs typeface="ヒラギノ角ゴ Pro W3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-128" charset="-128"/>
        <a:cs typeface="ヒラギノ角ゴ Pro W3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-128" charset="-128"/>
        <a:cs typeface="ヒラギノ角ゴ Pro W3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-128" charset="-128"/>
        <a:cs typeface="ヒラギノ角ゴ Pro W3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04C9640-2CB2-4908-B652-408A50FB014A}" type="slidenum">
              <a:rPr lang="fr-FR" smtClean="0">
                <a:latin typeface="Times New Roman" pitchFamily="18" charset="0"/>
              </a:rPr>
              <a:pPr/>
              <a:t>1</a:t>
            </a:fld>
            <a:endParaRPr lang="fr-FR" smtClean="0">
              <a:latin typeface="Times New Roman" pitchFamily="18" charset="0"/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>
              <a:latin typeface="Times New Roman" pitchFamily="18" charset="0"/>
            </a:endParaRPr>
          </a:p>
        </p:txBody>
      </p:sp>
      <p:sp>
        <p:nvSpPr>
          <p:cNvPr id="24580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4ED72F4-74B0-4987-9CDF-E65C1A55BC2B}" type="slidenum">
              <a:rPr lang="fr-FR" smtClean="0">
                <a:latin typeface="Times New Roman" pitchFamily="18" charset="0"/>
              </a:rPr>
              <a:pPr/>
              <a:t>4</a:t>
            </a:fld>
            <a:endParaRPr lang="fr-F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18 juin 2010</a:t>
            </a:r>
            <a:endParaRPr lang="fr-FR" sz="90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GRI S - 15th SG meeting - 7 February</a:t>
            </a:r>
            <a:endParaRPr lang="fr-FR" sz="90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82A571-E4D2-4B40-8D2E-D9726709EDD2}" type="slidenum">
              <a:rPr lang="fr-FR"/>
              <a:pPr>
                <a:defRPr/>
              </a:pPr>
              <a:t>‹N°›</a:t>
            </a:fld>
            <a:endParaRPr lang="fr-FR" sz="90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18 juin 2010</a:t>
            </a:r>
            <a:endParaRPr lang="fr-FR" sz="90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GRI S - 15th SG meeting - 7 February</a:t>
            </a:r>
            <a:endParaRPr lang="fr-FR" sz="90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E98F80-A20A-4806-9597-D9EF7BBF398B}" type="slidenum">
              <a:rPr lang="fr-FR"/>
              <a:pPr>
                <a:defRPr/>
              </a:pPr>
              <a:t>‹N°›</a:t>
            </a:fld>
            <a:endParaRPr lang="fr-FR" sz="90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48450" y="457200"/>
            <a:ext cx="2114550" cy="5410200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304800" y="457200"/>
            <a:ext cx="6191250" cy="5410200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18 juin 2010</a:t>
            </a:r>
            <a:endParaRPr lang="fr-FR" sz="90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GRI S - 15th SG meeting - 7 February</a:t>
            </a:r>
            <a:endParaRPr lang="fr-FR" sz="90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9B9B36-031A-4DAE-B5C8-5EF6BBE875C2}" type="slidenum">
              <a:rPr lang="fr-FR"/>
              <a:pPr>
                <a:defRPr/>
              </a:pPr>
              <a:t>‹N°›</a:t>
            </a:fld>
            <a:endParaRPr lang="fr-FR" sz="90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1165225" indent="-1165225">
              <a:defRPr sz="2800"/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18 juin 2010</a:t>
            </a:r>
            <a:endParaRPr lang="fr-FR" sz="90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GRI S - 15th SG meeting - 7 February</a:t>
            </a:r>
            <a:endParaRPr lang="fr-FR" sz="90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A42F20-E2B2-43CB-BF1E-FD17FDD09275}" type="slidenum">
              <a:rPr lang="fr-FR"/>
              <a:pPr>
                <a:defRPr/>
              </a:pPr>
              <a:t>‹N°›</a:t>
            </a:fld>
            <a:endParaRPr lang="fr-FR" sz="90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18 juin 2010</a:t>
            </a:r>
            <a:endParaRPr lang="fr-FR" sz="90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GRI S - 15th SG meeting - 7 February</a:t>
            </a:r>
            <a:endParaRPr lang="fr-FR" sz="90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A0AC3A-A0E4-4F53-9348-6888D97EC929}" type="slidenum">
              <a:rPr lang="fr-FR"/>
              <a:pPr>
                <a:defRPr/>
              </a:pPr>
              <a:t>‹N°›</a:t>
            </a:fld>
            <a:endParaRPr lang="fr-FR" sz="90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219200" y="17526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067300" y="17526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18 juin 2010</a:t>
            </a:r>
            <a:endParaRPr lang="fr-FR" sz="90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GRI S - 15th SG meeting - 7 February</a:t>
            </a:r>
            <a:endParaRPr lang="fr-FR" sz="90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70983B-4130-4375-B85D-3511F54255EC}" type="slidenum">
              <a:rPr lang="fr-FR"/>
              <a:pPr>
                <a:defRPr/>
              </a:pPr>
              <a:t>‹N°›</a:t>
            </a:fld>
            <a:endParaRPr lang="fr-FR" sz="90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18 juin 2010</a:t>
            </a:r>
            <a:endParaRPr lang="fr-FR" sz="90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GRI S - 15th SG meeting - 7 February</a:t>
            </a:r>
            <a:endParaRPr lang="fr-FR" sz="90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0D2DB9-3C28-467B-9279-47B197F96288}" type="slidenum">
              <a:rPr lang="fr-FR"/>
              <a:pPr>
                <a:defRPr/>
              </a:pPr>
              <a:t>‹N°›</a:t>
            </a:fld>
            <a:endParaRPr lang="fr-FR" sz="90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18 juin 2010</a:t>
            </a:r>
            <a:endParaRPr lang="fr-FR" sz="90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GRI S - 15th SG meeting - 7 February</a:t>
            </a:r>
            <a:endParaRPr lang="fr-FR" sz="90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9BEB42-E4EA-4FAF-B591-824B6FA19D10}" type="slidenum">
              <a:rPr lang="fr-FR"/>
              <a:pPr>
                <a:defRPr/>
              </a:pPr>
              <a:t>‹N°›</a:t>
            </a:fld>
            <a:endParaRPr lang="fr-FR" sz="90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18 juin 2010</a:t>
            </a:r>
            <a:endParaRPr lang="fr-FR" sz="90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GRI S - 15th SG meeting - 7 February</a:t>
            </a:r>
            <a:endParaRPr lang="fr-FR" sz="90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7F1BB2-C38D-4B26-B1FA-29A2EC93FE05}" type="slidenum">
              <a:rPr lang="fr-FR"/>
              <a:pPr>
                <a:defRPr/>
              </a:pPr>
              <a:t>‹N°›</a:t>
            </a:fld>
            <a:endParaRPr lang="fr-FR" sz="90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18 juin 2010</a:t>
            </a:r>
            <a:endParaRPr lang="fr-FR" sz="90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GRI S - 15th SG meeting - 7 February</a:t>
            </a:r>
            <a:endParaRPr lang="fr-FR" sz="90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604DB6-0930-4176-A4D3-32983C2861D2}" type="slidenum">
              <a:rPr lang="fr-FR"/>
              <a:pPr>
                <a:defRPr/>
              </a:pPr>
              <a:t>‹N°›</a:t>
            </a:fld>
            <a:endParaRPr lang="fr-FR" sz="90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18 juin 2010</a:t>
            </a:r>
            <a:endParaRPr lang="fr-FR" sz="90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GRI S - 15th SG meeting - 7 February</a:t>
            </a:r>
            <a:endParaRPr lang="fr-FR" sz="90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C15715-D547-4572-B01D-7748F1BD83F5}" type="slidenum">
              <a:rPr lang="fr-FR"/>
              <a:pPr>
                <a:defRPr/>
              </a:pPr>
              <a:t>‹N°›</a:t>
            </a:fld>
            <a:endParaRPr lang="fr-FR" sz="90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2000" y="72000"/>
            <a:ext cx="8382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Cliquez et modifiez le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19200" y="1752600"/>
            <a:ext cx="7543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604000"/>
            <a:ext cx="190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800" baseline="0">
                <a:latin typeface="+mn-lt"/>
                <a:ea typeface="ヒラギノ角ゴ Pro W3" pitchFamily="-128" charset="-128"/>
                <a:cs typeface="+mn-cs"/>
              </a:defRPr>
            </a:lvl1pPr>
          </a:lstStyle>
          <a:p>
            <a:pPr>
              <a:defRPr/>
            </a:pPr>
            <a:r>
              <a:rPr lang="fr-FR" smtClean="0"/>
              <a:t>18 juin 2010</a:t>
            </a:r>
            <a:endParaRPr lang="fr-FR" sz="90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48000" y="6604000"/>
            <a:ext cx="2895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800" baseline="0">
                <a:latin typeface="+mn-lt"/>
                <a:ea typeface="ヒラギノ角ゴ Pro W3" pitchFamily="-128" charset="-128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GRI S - 15th SG meeting - 7 February</a:t>
            </a:r>
            <a:endParaRPr lang="fr-FR" sz="90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6604000"/>
            <a:ext cx="609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800" baseline="0">
                <a:latin typeface="+mn-lt"/>
                <a:ea typeface="ヒラギノ角ゴ Pro W3" pitchFamily="-128" charset="-128"/>
                <a:cs typeface="+mn-cs"/>
              </a:defRPr>
            </a:lvl1pPr>
          </a:lstStyle>
          <a:p>
            <a:pPr>
              <a:defRPr/>
            </a:pPr>
            <a:fld id="{0A2F0629-4A05-41C6-A489-F9391A84710F}" type="slidenum">
              <a:rPr lang="fr-FR"/>
              <a:pPr>
                <a:defRPr/>
              </a:pPr>
              <a:t>‹N°›</a:t>
            </a:fld>
            <a:endParaRPr lang="fr-FR" sz="900"/>
          </a:p>
        </p:txBody>
      </p:sp>
      <p:sp>
        <p:nvSpPr>
          <p:cNvPr id="1031" name="Line 7"/>
          <p:cNvSpPr>
            <a:spLocks noChangeShapeType="1"/>
          </p:cNvSpPr>
          <p:nvPr userDrawn="1"/>
        </p:nvSpPr>
        <p:spPr bwMode="auto">
          <a:xfrm>
            <a:off x="0" y="65786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fr-FR">
              <a:latin typeface="GazdeFranceMedium" pitchFamily="-128" charset="0"/>
              <a:ea typeface="ヒラギノ角ゴ Pro W3" pitchFamily="-128" charset="-128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marL="1077913" indent="-1077913" algn="l" rtl="0" eaLnBrk="0" fontAlgn="base" hangingPunct="0">
        <a:spcBef>
          <a:spcPct val="0"/>
        </a:spcBef>
        <a:spcAft>
          <a:spcPct val="0"/>
        </a:spcAft>
        <a:buBlip>
          <a:blip r:embed="rId14"/>
        </a:buBlip>
        <a:defRPr sz="2800">
          <a:solidFill>
            <a:schemeClr val="tx2"/>
          </a:solidFill>
          <a:latin typeface="+mj-lt"/>
          <a:ea typeface="+mj-ea"/>
          <a:cs typeface="ヒラギノ角ゴ Pro W3"/>
        </a:defRPr>
      </a:lvl1pPr>
      <a:lvl2pPr algn="l" rtl="0" eaLnBrk="0" fontAlgn="base" hangingPunct="0">
        <a:spcBef>
          <a:spcPct val="0"/>
        </a:spcBef>
        <a:spcAft>
          <a:spcPct val="0"/>
        </a:spcAft>
        <a:buBlip>
          <a:blip r:embed="rId14"/>
        </a:buBlip>
        <a:defRPr sz="3600">
          <a:solidFill>
            <a:schemeClr val="tx2"/>
          </a:solidFill>
          <a:latin typeface="Frutiger 65 Bold" pitchFamily="-128" charset="0"/>
          <a:ea typeface="ヒラギノ角ゴ Pro W3" pitchFamily="-128" charset="-128"/>
          <a:cs typeface="ヒラギノ角ゴ Pro W3"/>
        </a:defRPr>
      </a:lvl2pPr>
      <a:lvl3pPr algn="l" rtl="0" eaLnBrk="0" fontAlgn="base" hangingPunct="0">
        <a:spcBef>
          <a:spcPct val="0"/>
        </a:spcBef>
        <a:spcAft>
          <a:spcPct val="0"/>
        </a:spcAft>
        <a:buBlip>
          <a:blip r:embed="rId14"/>
        </a:buBlip>
        <a:defRPr sz="3600">
          <a:solidFill>
            <a:schemeClr val="tx2"/>
          </a:solidFill>
          <a:latin typeface="Frutiger 65 Bold" pitchFamily="-128" charset="0"/>
          <a:ea typeface="ヒラギノ角ゴ Pro W3" pitchFamily="-128" charset="-128"/>
          <a:cs typeface="ヒラギノ角ゴ Pro W3"/>
        </a:defRPr>
      </a:lvl3pPr>
      <a:lvl4pPr algn="l" rtl="0" eaLnBrk="0" fontAlgn="base" hangingPunct="0">
        <a:spcBef>
          <a:spcPct val="0"/>
        </a:spcBef>
        <a:spcAft>
          <a:spcPct val="0"/>
        </a:spcAft>
        <a:buBlip>
          <a:blip r:embed="rId14"/>
        </a:buBlip>
        <a:defRPr sz="3600">
          <a:solidFill>
            <a:schemeClr val="tx2"/>
          </a:solidFill>
          <a:latin typeface="Frutiger 65 Bold" pitchFamily="-128" charset="0"/>
          <a:ea typeface="ヒラギノ角ゴ Pro W3" pitchFamily="-128" charset="-128"/>
          <a:cs typeface="ヒラギノ角ゴ Pro W3"/>
        </a:defRPr>
      </a:lvl4pPr>
      <a:lvl5pPr algn="l" rtl="0" eaLnBrk="0" fontAlgn="base" hangingPunct="0">
        <a:spcBef>
          <a:spcPct val="0"/>
        </a:spcBef>
        <a:spcAft>
          <a:spcPct val="0"/>
        </a:spcAft>
        <a:buBlip>
          <a:blip r:embed="rId14"/>
        </a:buBlip>
        <a:defRPr sz="3600">
          <a:solidFill>
            <a:schemeClr val="tx2"/>
          </a:solidFill>
          <a:latin typeface="Frutiger 65 Bold" pitchFamily="-128" charset="0"/>
          <a:ea typeface="ヒラギノ角ゴ Pro W3" pitchFamily="-128" charset="-128"/>
          <a:cs typeface="ヒラギノ角ゴ Pro W3"/>
        </a:defRPr>
      </a:lvl5pPr>
      <a:lvl6pPr marL="457200" algn="l" rtl="0" fontAlgn="base">
        <a:spcBef>
          <a:spcPct val="0"/>
        </a:spcBef>
        <a:spcAft>
          <a:spcPct val="0"/>
        </a:spcAft>
        <a:buBlip>
          <a:blip r:embed="rId14"/>
        </a:buBlip>
        <a:defRPr sz="3600">
          <a:solidFill>
            <a:schemeClr val="tx2"/>
          </a:solidFill>
          <a:latin typeface="Frutiger 65 Bold" pitchFamily="-128" charset="0"/>
          <a:ea typeface="ヒラギノ角ゴ Pro W3" pitchFamily="-128" charset="-128"/>
        </a:defRPr>
      </a:lvl6pPr>
      <a:lvl7pPr marL="914400" algn="l" rtl="0" fontAlgn="base">
        <a:spcBef>
          <a:spcPct val="0"/>
        </a:spcBef>
        <a:spcAft>
          <a:spcPct val="0"/>
        </a:spcAft>
        <a:buBlip>
          <a:blip r:embed="rId14"/>
        </a:buBlip>
        <a:defRPr sz="3600">
          <a:solidFill>
            <a:schemeClr val="tx2"/>
          </a:solidFill>
          <a:latin typeface="Frutiger 65 Bold" pitchFamily="-128" charset="0"/>
          <a:ea typeface="ヒラギノ角ゴ Pro W3" pitchFamily="-128" charset="-128"/>
        </a:defRPr>
      </a:lvl7pPr>
      <a:lvl8pPr marL="1371600" algn="l" rtl="0" fontAlgn="base">
        <a:spcBef>
          <a:spcPct val="0"/>
        </a:spcBef>
        <a:spcAft>
          <a:spcPct val="0"/>
        </a:spcAft>
        <a:buBlip>
          <a:blip r:embed="rId14"/>
        </a:buBlip>
        <a:defRPr sz="3600">
          <a:solidFill>
            <a:schemeClr val="tx2"/>
          </a:solidFill>
          <a:latin typeface="Frutiger 65 Bold" pitchFamily="-128" charset="0"/>
          <a:ea typeface="ヒラギノ角ゴ Pro W3" pitchFamily="-128" charset="-128"/>
        </a:defRPr>
      </a:lvl8pPr>
      <a:lvl9pPr marL="1828800" algn="l" rtl="0" fontAlgn="base">
        <a:spcBef>
          <a:spcPct val="0"/>
        </a:spcBef>
        <a:spcAft>
          <a:spcPct val="0"/>
        </a:spcAft>
        <a:buBlip>
          <a:blip r:embed="rId14"/>
        </a:buBlip>
        <a:defRPr sz="3600">
          <a:solidFill>
            <a:schemeClr val="tx2"/>
          </a:solidFill>
          <a:latin typeface="Frutiger 65 Bold" pitchFamily="-128" charset="0"/>
          <a:ea typeface="ヒラギノ角ゴ Pro W3" pitchFamily="-128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5"/>
        </a:buBlip>
        <a:defRPr sz="2800">
          <a:solidFill>
            <a:schemeClr val="tx1"/>
          </a:solidFill>
          <a:latin typeface="+mn-lt"/>
          <a:ea typeface="+mn-ea"/>
          <a:cs typeface="ヒラギノ角ゴ Pro W3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70000"/>
        <a:buBlip>
          <a:blip r:embed="rId16"/>
        </a:buBlip>
        <a:defRPr sz="2400">
          <a:solidFill>
            <a:schemeClr val="tx1"/>
          </a:solidFill>
          <a:latin typeface="+mn-lt"/>
          <a:ea typeface="+mn-ea"/>
          <a:cs typeface="ヒラギノ角ゴ Pro W3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ヒラギノ角ゴ Pro W3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imes"/>
        <a:buChar char="•"/>
        <a:defRPr>
          <a:solidFill>
            <a:schemeClr val="tx1"/>
          </a:solidFill>
          <a:latin typeface="+mn-lt"/>
          <a:ea typeface="+mn-ea"/>
          <a:cs typeface="ヒラギノ角ゴ Pro W3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-"/>
        <a:defRPr sz="1600">
          <a:solidFill>
            <a:schemeClr val="tx1"/>
          </a:solidFill>
          <a:latin typeface="+mn-lt"/>
          <a:ea typeface="+mn-ea"/>
          <a:cs typeface="ヒラギノ角ゴ Pro W3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-"/>
        <a:defRPr sz="16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-"/>
        <a:defRPr sz="16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-"/>
        <a:defRPr sz="16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-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gif"/><Relationship Id="rId2" Type="http://schemas.openxmlformats.org/officeDocument/2006/relationships/image" Target="../media/image46.w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2.wmf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7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8.pn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hyperlink" Target="http://www.eni.it/" TargetMode="External"/><Relationship Id="rId18" Type="http://schemas.openxmlformats.org/officeDocument/2006/relationships/image" Target="../media/image25.png"/><Relationship Id="rId26" Type="http://schemas.openxmlformats.org/officeDocument/2006/relationships/image" Target="../media/image32.jpeg"/><Relationship Id="rId3" Type="http://schemas.openxmlformats.org/officeDocument/2006/relationships/image" Target="../media/image13.png"/><Relationship Id="rId21" Type="http://schemas.openxmlformats.org/officeDocument/2006/relationships/image" Target="../media/image27.png"/><Relationship Id="rId34" Type="http://schemas.openxmlformats.org/officeDocument/2006/relationships/image" Target="../media/image39.gif"/><Relationship Id="rId7" Type="http://schemas.openxmlformats.org/officeDocument/2006/relationships/hyperlink" Target="http://www.edftrading.com/" TargetMode="External"/><Relationship Id="rId12" Type="http://schemas.openxmlformats.org/officeDocument/2006/relationships/image" Target="../media/image20.png"/><Relationship Id="rId17" Type="http://schemas.openxmlformats.org/officeDocument/2006/relationships/image" Target="../media/image24.jpeg"/><Relationship Id="rId25" Type="http://schemas.openxmlformats.org/officeDocument/2006/relationships/image" Target="../media/image31.png"/><Relationship Id="rId33" Type="http://schemas.openxmlformats.org/officeDocument/2006/relationships/image" Target="../media/image38.jpeg"/><Relationship Id="rId2" Type="http://schemas.openxmlformats.org/officeDocument/2006/relationships/image" Target="../media/image12.png"/><Relationship Id="rId16" Type="http://schemas.openxmlformats.org/officeDocument/2006/relationships/image" Target="../media/image23.png"/><Relationship Id="rId20" Type="http://schemas.openxmlformats.org/officeDocument/2006/relationships/image" Target="../media/image26.png"/><Relationship Id="rId29" Type="http://schemas.openxmlformats.org/officeDocument/2006/relationships/hyperlink" Target="http://www.totalgp.com/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11" Type="http://schemas.openxmlformats.org/officeDocument/2006/relationships/hyperlink" Target="http://www.enoi.eu/" TargetMode="External"/><Relationship Id="rId24" Type="http://schemas.openxmlformats.org/officeDocument/2006/relationships/image" Target="../media/image30.png"/><Relationship Id="rId32" Type="http://schemas.openxmlformats.org/officeDocument/2006/relationships/image" Target="../media/image37.png"/><Relationship Id="rId5" Type="http://schemas.openxmlformats.org/officeDocument/2006/relationships/image" Target="../media/image15.png"/><Relationship Id="rId15" Type="http://schemas.openxmlformats.org/officeDocument/2006/relationships/image" Target="../media/image22.png"/><Relationship Id="rId23" Type="http://schemas.openxmlformats.org/officeDocument/2006/relationships/image" Target="../media/image29.jpeg"/><Relationship Id="rId28" Type="http://schemas.openxmlformats.org/officeDocument/2006/relationships/image" Target="../media/image34.png"/><Relationship Id="rId36" Type="http://schemas.openxmlformats.org/officeDocument/2006/relationships/image" Target="../media/image41.gif"/><Relationship Id="rId10" Type="http://schemas.openxmlformats.org/officeDocument/2006/relationships/image" Target="../media/image19.jpeg"/><Relationship Id="rId19" Type="http://schemas.openxmlformats.org/officeDocument/2006/relationships/hyperlink" Target="http://www.eon-ruhrgas.com/" TargetMode="External"/><Relationship Id="rId31" Type="http://schemas.openxmlformats.org/officeDocument/2006/relationships/image" Target="../media/image36.png"/><Relationship Id="rId4" Type="http://schemas.openxmlformats.org/officeDocument/2006/relationships/image" Target="../media/image14.jpeg"/><Relationship Id="rId9" Type="http://schemas.openxmlformats.org/officeDocument/2006/relationships/image" Target="../media/image18.png"/><Relationship Id="rId14" Type="http://schemas.openxmlformats.org/officeDocument/2006/relationships/image" Target="../media/image21.png"/><Relationship Id="rId22" Type="http://schemas.openxmlformats.org/officeDocument/2006/relationships/image" Target="../media/image28.png"/><Relationship Id="rId27" Type="http://schemas.openxmlformats.org/officeDocument/2006/relationships/image" Target="../media/image33.png"/><Relationship Id="rId30" Type="http://schemas.openxmlformats.org/officeDocument/2006/relationships/image" Target="../media/image35.png"/><Relationship Id="rId35" Type="http://schemas.openxmlformats.org/officeDocument/2006/relationships/image" Target="../media/image40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image" Target="../media/image42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w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"/>
          <p:cNvSpPr>
            <a:spLocks noGrp="1" noChangeArrowheads="1"/>
          </p:cNvSpPr>
          <p:nvPr>
            <p:ph type="ctrTitle"/>
          </p:nvPr>
        </p:nvSpPr>
        <p:spPr>
          <a:xfrm>
            <a:off x="685800" y="1857364"/>
            <a:ext cx="7772400" cy="1470025"/>
          </a:xfrm>
        </p:spPr>
        <p:txBody>
          <a:bodyPr/>
          <a:lstStyle/>
          <a:p>
            <a:pPr eaLnBrk="1" hangingPunct="1"/>
            <a:r>
              <a:rPr lang="en-GB" dirty="0" err="1" smtClean="0"/>
              <a:t>Capsquare</a:t>
            </a:r>
            <a:endParaRPr lang="en-GB" dirty="0" smtClean="0"/>
          </a:p>
        </p:txBody>
      </p:sp>
      <p:sp>
        <p:nvSpPr>
          <p:cNvPr id="4" name="Sous-titre 3"/>
          <p:cNvSpPr>
            <a:spLocks noGrp="1"/>
          </p:cNvSpPr>
          <p:nvPr>
            <p:ph type="subTitle" idx="1"/>
          </p:nvPr>
        </p:nvSpPr>
        <p:spPr>
          <a:xfrm>
            <a:off x="1371600" y="3357562"/>
            <a:ext cx="6400800" cy="1752600"/>
          </a:xfrm>
        </p:spPr>
        <p:txBody>
          <a:bodyPr/>
          <a:lstStyle/>
          <a:p>
            <a:r>
              <a:rPr lang="fr-FR" dirty="0" smtClean="0"/>
              <a:t>GRI – South</a:t>
            </a:r>
          </a:p>
          <a:p>
            <a:r>
              <a:rPr lang="en-US" dirty="0" smtClean="0"/>
              <a:t>15</a:t>
            </a:r>
            <a:r>
              <a:rPr lang="en-US" baseline="30000" dirty="0" smtClean="0"/>
              <a:t>th</a:t>
            </a:r>
            <a:r>
              <a:rPr lang="en-US" dirty="0" smtClean="0"/>
              <a:t> SG meeting - 7 February</a:t>
            </a:r>
            <a:endParaRPr lang="fr-FR" dirty="0"/>
          </a:p>
        </p:txBody>
      </p:sp>
      <p:sp>
        <p:nvSpPr>
          <p:cNvPr id="4099" name="Rectangle 5"/>
          <p:cNvSpPr>
            <a:spLocks noChangeArrowheads="1"/>
          </p:cNvSpPr>
          <p:nvPr/>
        </p:nvSpPr>
        <p:spPr bwMode="auto">
          <a:xfrm>
            <a:off x="0" y="6400800"/>
            <a:ext cx="2209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0"/>
              </a:spcBef>
              <a:buClr>
                <a:srgbClr val="00A4E4"/>
              </a:buClr>
              <a:buFont typeface="Wingdings" pitchFamily="2" charset="2"/>
              <a:buNone/>
            </a:pPr>
            <a:endParaRPr lang="en-GB" sz="1600"/>
          </a:p>
        </p:txBody>
      </p:sp>
      <p:sp>
        <p:nvSpPr>
          <p:cNvPr id="5" name="Sous-titre 3"/>
          <p:cNvSpPr txBox="1">
            <a:spLocks/>
          </p:cNvSpPr>
          <p:nvPr/>
        </p:nvSpPr>
        <p:spPr bwMode="auto">
          <a:xfrm>
            <a:off x="714348" y="5072074"/>
            <a:ext cx="3643338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ヒラギノ角ゴ Pro W3"/>
              </a:rPr>
              <a:t>Christophe POILLION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sz="1800" kern="0" baseline="0" dirty="0" err="1" smtClean="0">
                <a:latin typeface="+mn-lt"/>
                <a:ea typeface="+mn-ea"/>
              </a:rPr>
              <a:t>Strategy</a:t>
            </a:r>
            <a:r>
              <a:rPr lang="fr-FR" sz="1800" kern="0" baseline="0" dirty="0" smtClean="0">
                <a:latin typeface="+mn-lt"/>
                <a:ea typeface="+mn-ea"/>
              </a:rPr>
              <a:t> &amp; Europe Division</a:t>
            </a:r>
            <a:endParaRPr kumimoji="0" lang="fr-FR" sz="1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ヒラギノ角ゴ Pro W3"/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GRI S - 15th SG meeting - 7 February</a:t>
            </a:r>
            <a:endParaRPr lang="fr-FR" sz="90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82A571-E4D2-4B40-8D2E-D9726709EDD2}" type="slidenum">
              <a:rPr lang="fr-FR" smtClean="0"/>
              <a:pPr>
                <a:defRPr/>
              </a:pPr>
              <a:t>1</a:t>
            </a:fld>
            <a:endParaRPr lang="fr-FR" sz="9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000" y="72000"/>
            <a:ext cx="8382000" cy="713794"/>
          </a:xfrm>
        </p:spPr>
        <p:txBody>
          <a:bodyPr/>
          <a:lstStyle/>
          <a:p>
            <a:r>
              <a:rPr lang="en-GB" smtClean="0"/>
              <a:t>There are different initiatives in Europe</a:t>
            </a:r>
            <a:endParaRPr lang="en-GB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GRI S - 15th SG meeting - 7 February</a:t>
            </a:r>
            <a:endParaRPr lang="fr-FR" sz="90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214422"/>
            <a:ext cx="7143800" cy="5138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 descr="TRAC-X - the gas capacity Xchan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2643182"/>
            <a:ext cx="1340826" cy="429064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7" name="Picture 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43306" y="2071678"/>
            <a:ext cx="1500198" cy="173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29322" y="3357562"/>
            <a:ext cx="1230775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00298" y="2786058"/>
            <a:ext cx="1539867" cy="6042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9BEB42-E4EA-4FAF-B591-824B6FA19D10}" type="slidenum">
              <a:rPr lang="fr-FR" smtClean="0"/>
              <a:pPr>
                <a:defRPr/>
              </a:pPr>
              <a:t>10</a:t>
            </a:fld>
            <a:endParaRPr lang="fr-FR" sz="9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000" y="72000"/>
            <a:ext cx="8382000" cy="856670"/>
          </a:xfrm>
        </p:spPr>
        <p:txBody>
          <a:bodyPr/>
          <a:lstStyle/>
          <a:p>
            <a:r>
              <a:rPr lang="en-GB" dirty="0" smtClean="0"/>
              <a:t>Current initiatives in NW Europe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00100" y="785794"/>
            <a:ext cx="8072494" cy="4114800"/>
          </a:xfrm>
        </p:spPr>
        <p:txBody>
          <a:bodyPr/>
          <a:lstStyle/>
          <a:p>
            <a:r>
              <a:rPr lang="en-GB" sz="1800" dirty="0" err="1" smtClean="0"/>
              <a:t>Trac</a:t>
            </a:r>
            <a:r>
              <a:rPr lang="en-GB" sz="1800" dirty="0" smtClean="0"/>
              <a:t>-x is the unique German capacity booking platform</a:t>
            </a:r>
          </a:p>
          <a:p>
            <a:pPr lvl="1"/>
            <a:r>
              <a:rPr lang="en-GB" sz="1400" dirty="0" smtClean="0"/>
              <a:t>Used by all German TSOs</a:t>
            </a:r>
          </a:p>
          <a:p>
            <a:pPr lvl="1"/>
            <a:r>
              <a:rPr lang="en-GB" sz="1400" dirty="0" smtClean="0"/>
              <a:t>Replaces all previously existing systems</a:t>
            </a:r>
          </a:p>
          <a:p>
            <a:pPr lvl="1"/>
            <a:r>
              <a:rPr lang="en-GB" sz="1400" dirty="0" smtClean="0"/>
              <a:t>Since 1 August 2011</a:t>
            </a:r>
          </a:p>
          <a:p>
            <a:pPr>
              <a:spcBef>
                <a:spcPts val="1200"/>
              </a:spcBef>
            </a:pPr>
            <a:r>
              <a:rPr lang="en-GB" sz="1800" dirty="0" smtClean="0"/>
              <a:t>Products proposed</a:t>
            </a:r>
          </a:p>
          <a:p>
            <a:pPr lvl="1"/>
            <a:r>
              <a:rPr lang="en-GB" sz="1600" dirty="0" smtClean="0"/>
              <a:t>Primary market: Year, Quarter, Month. Day-ahead should arrive soon.</a:t>
            </a:r>
          </a:p>
          <a:p>
            <a:pPr lvl="1"/>
            <a:r>
              <a:rPr lang="en-GB" sz="1600" dirty="0" smtClean="0"/>
              <a:t>Secondary market: day-ahead and long term</a:t>
            </a:r>
          </a:p>
          <a:p>
            <a:endParaRPr lang="en-GB" sz="1800" dirty="0" smtClean="0"/>
          </a:p>
          <a:p>
            <a:r>
              <a:rPr lang="en-GB" sz="1800" dirty="0" smtClean="0"/>
              <a:t>L4H is a firm capacity platform between GTS (Netherlands), Gasunie Deutschland (Germany) and EnergieNet.dk (Denmark)</a:t>
            </a:r>
          </a:p>
          <a:p>
            <a:pPr>
              <a:spcBef>
                <a:spcPts val="1200"/>
              </a:spcBef>
            </a:pPr>
            <a:r>
              <a:rPr lang="en-GB" sz="1800" dirty="0" smtClean="0"/>
              <a:t>Product proposed</a:t>
            </a:r>
          </a:p>
          <a:p>
            <a:pPr lvl="1"/>
            <a:r>
              <a:rPr lang="en-GB" sz="1400" dirty="0" smtClean="0"/>
              <a:t>Day-ahead : Capacity booking &amp; Nomination</a:t>
            </a:r>
          </a:p>
          <a:p>
            <a:endParaRPr lang="en-GB" sz="1800" dirty="0" smtClean="0"/>
          </a:p>
          <a:p>
            <a:r>
              <a:rPr lang="en-GB" sz="1800" dirty="0" smtClean="0"/>
              <a:t>GATRAC is a capacity platform between Net4gas (Czech-Rep), GRTgaz Deutschland (Germany) and </a:t>
            </a:r>
            <a:r>
              <a:rPr lang="en-GB" sz="1800" dirty="0" err="1" smtClean="0"/>
              <a:t>Ontras</a:t>
            </a:r>
            <a:r>
              <a:rPr lang="en-GB" sz="1800" dirty="0" smtClean="0"/>
              <a:t> (Germany)</a:t>
            </a:r>
          </a:p>
          <a:p>
            <a:pPr>
              <a:spcBef>
                <a:spcPts val="1200"/>
              </a:spcBef>
            </a:pPr>
            <a:r>
              <a:rPr lang="en-GB" sz="1800" dirty="0" smtClean="0"/>
              <a:t>Product proposed</a:t>
            </a:r>
          </a:p>
          <a:p>
            <a:pPr lvl="1"/>
            <a:r>
              <a:rPr lang="en-GB" sz="1400" dirty="0" smtClean="0"/>
              <a:t>Day-ahead: Booking of capacity &amp; Nomination</a:t>
            </a:r>
          </a:p>
          <a:p>
            <a:endParaRPr lang="en-GB" sz="2000" dirty="0" smtClean="0"/>
          </a:p>
        </p:txBody>
      </p:sp>
      <p:pic>
        <p:nvPicPr>
          <p:cNvPr id="9" name="Picture 5" descr="TRAC-X - the gas capacity Xchan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-241598" y="1427385"/>
            <a:ext cx="1340826" cy="429064"/>
          </a:xfrm>
          <a:prstGeom prst="rect">
            <a:avLst/>
          </a:prstGeom>
          <a:noFill/>
        </p:spPr>
      </p:pic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GRI S - 15th SG meeting - 7 February</a:t>
            </a:r>
            <a:endParaRPr lang="fr-FR" sz="90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A42F20-E2B2-43CB-BF1E-FD17FDD09275}" type="slidenum">
              <a:rPr lang="fr-FR" smtClean="0"/>
              <a:pPr>
                <a:defRPr/>
              </a:pPr>
              <a:t>11</a:t>
            </a:fld>
            <a:endParaRPr lang="fr-FR" sz="900"/>
          </a:p>
        </p:txBody>
      </p:sp>
      <p:pic>
        <p:nvPicPr>
          <p:cNvPr id="10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-256093" y="3791151"/>
            <a:ext cx="1400156" cy="161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-104346" y="5253513"/>
            <a:ext cx="1214446" cy="422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Rectangle à coins arrondis 11"/>
          <p:cNvSpPr/>
          <p:nvPr/>
        </p:nvSpPr>
        <p:spPr bwMode="auto">
          <a:xfrm>
            <a:off x="857224" y="714356"/>
            <a:ext cx="8072494" cy="2214578"/>
          </a:xfrm>
          <a:prstGeom prst="roundRect">
            <a:avLst>
              <a:gd name="adj" fmla="val 7379"/>
            </a:avLst>
          </a:prstGeom>
          <a:noFill/>
          <a:ln w="28575" cap="flat" cmpd="sng" algn="ctr">
            <a:solidFill>
              <a:srgbClr val="008C8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30000" smtClean="0">
              <a:ln>
                <a:noFill/>
              </a:ln>
              <a:solidFill>
                <a:schemeClr val="tx1"/>
              </a:solidFill>
              <a:effectLst/>
              <a:latin typeface="GazdeFranceMedium" pitchFamily="-128" charset="0"/>
              <a:ea typeface="ヒラギノ角ゴ Pro W3" pitchFamily="-128" charset="-128"/>
            </a:endParaRPr>
          </a:p>
        </p:txBody>
      </p:sp>
      <p:sp>
        <p:nvSpPr>
          <p:cNvPr id="13" name="Rectangle à coins arrondis 12"/>
          <p:cNvSpPr/>
          <p:nvPr/>
        </p:nvSpPr>
        <p:spPr bwMode="auto">
          <a:xfrm>
            <a:off x="857224" y="3143248"/>
            <a:ext cx="8072494" cy="1500198"/>
          </a:xfrm>
          <a:prstGeom prst="roundRect">
            <a:avLst>
              <a:gd name="adj" fmla="val 7379"/>
            </a:avLst>
          </a:prstGeom>
          <a:noFill/>
          <a:ln w="28575" cap="flat" cmpd="sng" algn="ctr">
            <a:solidFill>
              <a:srgbClr val="008C8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30000" smtClean="0">
              <a:ln>
                <a:noFill/>
              </a:ln>
              <a:solidFill>
                <a:schemeClr val="tx1"/>
              </a:solidFill>
              <a:effectLst/>
              <a:latin typeface="GazdeFranceMedium" pitchFamily="-128" charset="0"/>
              <a:ea typeface="ヒラギノ角ゴ Pro W3" pitchFamily="-128" charset="-128"/>
            </a:endParaRPr>
          </a:p>
        </p:txBody>
      </p:sp>
      <p:sp>
        <p:nvSpPr>
          <p:cNvPr id="14" name="Rectangle à coins arrondis 13"/>
          <p:cNvSpPr/>
          <p:nvPr/>
        </p:nvSpPr>
        <p:spPr bwMode="auto">
          <a:xfrm>
            <a:off x="857224" y="4786322"/>
            <a:ext cx="8072494" cy="1500198"/>
          </a:xfrm>
          <a:prstGeom prst="roundRect">
            <a:avLst>
              <a:gd name="adj" fmla="val 7379"/>
            </a:avLst>
          </a:prstGeom>
          <a:noFill/>
          <a:ln w="28575" cap="flat" cmpd="sng" algn="ctr">
            <a:solidFill>
              <a:srgbClr val="008C8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30000" smtClean="0">
              <a:ln>
                <a:noFill/>
              </a:ln>
              <a:solidFill>
                <a:schemeClr val="tx1"/>
              </a:solidFill>
              <a:effectLst/>
              <a:latin typeface="GazdeFranceMedium" pitchFamily="-128" charset="0"/>
              <a:ea typeface="ヒラギノ角ゴ Pro W3" pitchFamily="-128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Conclusion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42910" y="1314464"/>
            <a:ext cx="8001056" cy="4114800"/>
          </a:xfrm>
        </p:spPr>
        <p:txBody>
          <a:bodyPr/>
          <a:lstStyle/>
          <a:p>
            <a:r>
              <a:rPr lang="en-GB" sz="2000" dirty="0" smtClean="0"/>
              <a:t>Different initiatives in NW Europe on Capacity Platform</a:t>
            </a:r>
          </a:p>
          <a:p>
            <a:endParaRPr lang="en-GB" sz="2000" dirty="0" smtClean="0"/>
          </a:p>
          <a:p>
            <a:r>
              <a:rPr lang="en-GB" sz="2000" dirty="0" smtClean="0"/>
              <a:t>REX and analysis to be done in the context of CAM network code (upgrade)</a:t>
            </a:r>
          </a:p>
          <a:p>
            <a:endParaRPr lang="en-GB" sz="2000" dirty="0" smtClean="0"/>
          </a:p>
          <a:p>
            <a:r>
              <a:rPr lang="en-GB" sz="2000" dirty="0" smtClean="0"/>
              <a:t>GRTgaz well placed to make the junction between NW and South Europe</a:t>
            </a:r>
            <a:endParaRPr lang="en-GB" sz="1800" dirty="0" smtClean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GRI S - 15th SG meeting - 7 February</a:t>
            </a:r>
            <a:endParaRPr lang="fr-FR" sz="90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A42F20-E2B2-43CB-BF1E-FD17FDD09275}" type="slidenum">
              <a:rPr lang="fr-FR" smtClean="0"/>
              <a:pPr>
                <a:defRPr/>
              </a:pPr>
              <a:t>12</a:t>
            </a:fld>
            <a:endParaRPr lang="fr-FR" sz="9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Agenda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 smtClean="0">
                <a:solidFill>
                  <a:srgbClr val="008C81"/>
                </a:solidFill>
              </a:rPr>
              <a:t>Capsquare</a:t>
            </a:r>
            <a:endParaRPr lang="en-GB" dirty="0" smtClean="0">
              <a:solidFill>
                <a:srgbClr val="008C81"/>
              </a:solidFill>
            </a:endParaRPr>
          </a:p>
          <a:p>
            <a:endParaRPr lang="en-GB" dirty="0" smtClean="0"/>
          </a:p>
          <a:p>
            <a:r>
              <a:rPr lang="en-GB" dirty="0" smtClean="0"/>
              <a:t>Current initiatives in NW Europe</a:t>
            </a:r>
            <a:endParaRPr lang="en-GB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GRI S - 15th SG meeting - 7 February</a:t>
            </a:r>
            <a:endParaRPr lang="fr-FR" sz="90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A42F20-E2B2-43CB-BF1E-FD17FDD09275}" type="slidenum">
              <a:rPr lang="fr-FR" smtClean="0"/>
              <a:pPr>
                <a:defRPr/>
              </a:pPr>
              <a:t>2</a:t>
            </a:fld>
            <a:endParaRPr lang="fr-FR" sz="9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Why having </a:t>
            </a:r>
            <a:r>
              <a:rPr lang="en-GB" dirty="0" err="1" smtClean="0"/>
              <a:t>developped</a:t>
            </a:r>
            <a:r>
              <a:rPr lang="en-GB" dirty="0" smtClean="0"/>
              <a:t> </a:t>
            </a:r>
            <a:r>
              <a:rPr lang="en-GB" dirty="0" err="1" smtClean="0"/>
              <a:t>capsquare</a:t>
            </a:r>
            <a:r>
              <a:rPr lang="en-GB" dirty="0" smtClean="0"/>
              <a:t>?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188" y="1017604"/>
            <a:ext cx="8550275" cy="4840288"/>
          </a:xfrm>
        </p:spPr>
        <p:txBody>
          <a:bodyPr/>
          <a:lstStyle/>
          <a:p>
            <a:pPr>
              <a:defRPr/>
            </a:pPr>
            <a:r>
              <a:rPr lang="en-US" sz="2400" dirty="0" smtClean="0"/>
              <a:t>A joint initiative by </a:t>
            </a:r>
            <a:r>
              <a:rPr lang="en-US" sz="2400" dirty="0" err="1" smtClean="0"/>
              <a:t>Fluxys</a:t>
            </a:r>
            <a:r>
              <a:rPr lang="en-US" sz="2400" dirty="0" smtClean="0"/>
              <a:t> and </a:t>
            </a:r>
            <a:r>
              <a:rPr lang="en-US" sz="2400" dirty="0" err="1" smtClean="0"/>
              <a:t>GRTgaz</a:t>
            </a:r>
            <a:r>
              <a:rPr lang="en-US" sz="2400" dirty="0" smtClean="0"/>
              <a:t> to foster liquidity in the capacity market in their networks</a:t>
            </a:r>
          </a:p>
          <a:p>
            <a:pPr>
              <a:defRPr/>
            </a:pPr>
            <a:endParaRPr lang="en-US" sz="2400" dirty="0" smtClean="0"/>
          </a:p>
          <a:p>
            <a:pPr>
              <a:defRPr/>
            </a:pPr>
            <a:endParaRPr lang="en-US" sz="2400" dirty="0" smtClean="0"/>
          </a:p>
          <a:p>
            <a:pPr>
              <a:defRPr/>
            </a:pPr>
            <a:endParaRPr lang="en-US" sz="2400" dirty="0" smtClean="0"/>
          </a:p>
          <a:p>
            <a:pPr>
              <a:defRPr/>
            </a:pPr>
            <a:r>
              <a:rPr lang="en-US" sz="2400" dirty="0" smtClean="0"/>
              <a:t>One single platform now available for several markets: GRTgaz, Fluxys, GRTgaz Deutschland, OGE</a:t>
            </a:r>
          </a:p>
          <a:p>
            <a:pPr marL="608012" lvl="2" indent="-177800">
              <a:spcBef>
                <a:spcPct val="45000"/>
              </a:spcBef>
              <a:buFont typeface="Wingdings" pitchFamily="2" charset="2"/>
              <a:buChar char="w"/>
              <a:defRPr/>
            </a:pPr>
            <a:r>
              <a:rPr lang="en-US" sz="1800" dirty="0" smtClean="0">
                <a:ea typeface="+mn-ea"/>
                <a:cs typeface="+mn-cs"/>
              </a:rPr>
              <a:t>With the possibility to exchange capacity on </a:t>
            </a:r>
            <a:r>
              <a:rPr lang="en-US" sz="1800" dirty="0" err="1" smtClean="0">
                <a:ea typeface="+mn-ea"/>
                <a:cs typeface="+mn-cs"/>
              </a:rPr>
              <a:t>GRTgaz</a:t>
            </a:r>
            <a:r>
              <a:rPr lang="en-US" sz="1800" dirty="0" smtClean="0">
                <a:ea typeface="+mn-ea"/>
                <a:cs typeface="+mn-cs"/>
              </a:rPr>
              <a:t> and </a:t>
            </a:r>
            <a:r>
              <a:rPr lang="en-US" sz="1800" dirty="0" err="1" smtClean="0">
                <a:ea typeface="+mn-ea"/>
                <a:cs typeface="+mn-cs"/>
              </a:rPr>
              <a:t>Fluxys</a:t>
            </a:r>
            <a:r>
              <a:rPr lang="en-US" sz="1800" dirty="0" smtClean="0">
                <a:ea typeface="+mn-ea"/>
                <a:cs typeface="+mn-cs"/>
              </a:rPr>
              <a:t> markets</a:t>
            </a:r>
          </a:p>
          <a:p>
            <a:pPr marL="608012" lvl="2" indent="-177800">
              <a:spcBef>
                <a:spcPct val="45000"/>
              </a:spcBef>
              <a:buFont typeface="Wingdings" pitchFamily="2" charset="2"/>
              <a:buChar char="w"/>
              <a:defRPr/>
            </a:pPr>
            <a:r>
              <a:rPr lang="en-US" sz="1800" dirty="0" smtClean="0">
                <a:ea typeface="+mn-ea"/>
                <a:cs typeface="+mn-cs"/>
              </a:rPr>
              <a:t>Bundled products linking PEG nord, Zeebrugge hub, NCG</a:t>
            </a:r>
          </a:p>
          <a:p>
            <a:pPr marL="608012" lvl="2" indent="-177800">
              <a:spcBef>
                <a:spcPct val="45000"/>
              </a:spcBef>
              <a:buFont typeface="Wingdings" pitchFamily="2" charset="2"/>
              <a:buChar char="w"/>
              <a:defRPr/>
            </a:pPr>
            <a:r>
              <a:rPr lang="en-US" sz="1800" dirty="0" smtClean="0">
                <a:ea typeface="+mn-ea"/>
                <a:cs typeface="+mn-cs"/>
              </a:rPr>
              <a:t>A single platform operator and a single membership agreement with the platform operator</a:t>
            </a:r>
          </a:p>
          <a:p>
            <a:pPr>
              <a:defRPr/>
            </a:pPr>
            <a:endParaRPr lang="en-US" sz="2400" dirty="0" smtClean="0"/>
          </a:p>
        </p:txBody>
      </p:sp>
      <p:pic>
        <p:nvPicPr>
          <p:cNvPr id="5124" name="Picture 1028" descr="logo-fluxy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75" y="2214563"/>
            <a:ext cx="3214688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1029" descr="page_titre_GRT_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125" y="2286000"/>
            <a:ext cx="1000125" cy="43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GRI S - 15th SG meeting - 7 February</a:t>
            </a:r>
            <a:endParaRPr lang="fr-FR" sz="90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A42F20-E2B2-43CB-BF1E-FD17FDD09275}" type="slidenum">
              <a:rPr lang="fr-FR" smtClean="0"/>
              <a:pPr>
                <a:defRPr/>
              </a:pPr>
              <a:t>3</a:t>
            </a:fld>
            <a:endParaRPr lang="fr-FR" sz="900"/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/>
          <a:srcRect l="25270" t="20007" r="21661" b="23050"/>
          <a:stretch>
            <a:fillRect/>
          </a:stretch>
        </p:blipFill>
        <p:spPr>
          <a:xfrm>
            <a:off x="3786182" y="1500174"/>
            <a:ext cx="4946650" cy="3733800"/>
          </a:xfrm>
        </p:spPr>
      </p:pic>
      <p:sp>
        <p:nvSpPr>
          <p:cNvPr id="6148" name="Titre 16"/>
          <p:cNvSpPr>
            <a:spLocks noGrp="1"/>
          </p:cNvSpPr>
          <p:nvPr>
            <p:ph type="title"/>
          </p:nvPr>
        </p:nvSpPr>
        <p:spPr>
          <a:xfrm>
            <a:off x="72000" y="72000"/>
            <a:ext cx="8382000" cy="642356"/>
          </a:xfrm>
        </p:spPr>
        <p:txBody>
          <a:bodyPr/>
          <a:lstStyle/>
          <a:p>
            <a:pPr marL="1165225" indent="-1165225"/>
            <a:r>
              <a:rPr lang="en-GB" dirty="0" smtClean="0"/>
              <a:t>Products Marketed on </a:t>
            </a:r>
            <a:r>
              <a:rPr lang="en-GB" dirty="0" err="1" smtClean="0"/>
              <a:t>Capsquare</a:t>
            </a:r>
            <a:endParaRPr lang="fr-FR" dirty="0" smtClean="0"/>
          </a:p>
        </p:txBody>
      </p:sp>
      <p:pic>
        <p:nvPicPr>
          <p:cNvPr id="615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32257" y="3719499"/>
            <a:ext cx="1390650" cy="758825"/>
          </a:xfrm>
          <a:prstGeom prst="rect">
            <a:avLst/>
          </a:prstGeom>
          <a:noFill/>
          <a:ln w="25400">
            <a:solidFill>
              <a:schemeClr val="accent2"/>
            </a:solidFill>
            <a:miter lim="800000"/>
            <a:headEnd/>
            <a:tailEnd/>
          </a:ln>
        </p:spPr>
      </p:pic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GRI S - 15th SG meeting - 7 February</a:t>
            </a:r>
            <a:endParaRPr lang="fr-FR" sz="900"/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9BEB42-E4EA-4FAF-B591-824B6FA19D10}" type="slidenum">
              <a:rPr lang="fr-FR" smtClean="0"/>
              <a:pPr>
                <a:defRPr/>
              </a:pPr>
              <a:t>4</a:t>
            </a:fld>
            <a:endParaRPr lang="fr-FR" sz="900"/>
          </a:p>
        </p:txBody>
      </p:sp>
      <p:sp>
        <p:nvSpPr>
          <p:cNvPr id="13" name="Espace réservé du contenu 2"/>
          <p:cNvSpPr txBox="1">
            <a:spLocks/>
          </p:cNvSpPr>
          <p:nvPr/>
        </p:nvSpPr>
        <p:spPr>
          <a:xfrm>
            <a:off x="71438" y="1214422"/>
            <a:ext cx="3786182" cy="4257676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SzPct val="90000"/>
              <a:defRPr/>
            </a:pPr>
            <a:r>
              <a:rPr lang="en-US" sz="1800" b="1" baseline="0" dirty="0" smtClean="0">
                <a:solidFill>
                  <a:srgbClr val="008C81"/>
                </a:solidFill>
                <a:latin typeface="Frutiger 55 Roman"/>
              </a:rPr>
              <a:t>Secondary capacity market</a:t>
            </a:r>
          </a:p>
          <a:p>
            <a:pPr marL="342900" indent="-342900">
              <a:spcBef>
                <a:spcPct val="20000"/>
              </a:spcBef>
              <a:buSzPct val="90000"/>
              <a:defRPr/>
            </a:pPr>
            <a:endParaRPr lang="en-US" sz="1800" b="1" baseline="0" dirty="0" smtClean="0">
              <a:solidFill>
                <a:srgbClr val="008C81"/>
              </a:solidFill>
              <a:latin typeface="Frutiger 55 Roman"/>
            </a:endParaRPr>
          </a:p>
          <a:p>
            <a:pPr marL="342900" indent="-342900">
              <a:spcBef>
                <a:spcPct val="20000"/>
              </a:spcBef>
              <a:buSzPct val="90000"/>
              <a:defRPr/>
            </a:pPr>
            <a:r>
              <a:rPr lang="en-US" sz="1800" b="1" baseline="0" dirty="0" smtClean="0">
                <a:solidFill>
                  <a:srgbClr val="008C81"/>
                </a:solidFill>
                <a:latin typeface="Frutiger 55 Roman"/>
              </a:rPr>
              <a:t>Bundled capacity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5"/>
              </a:buBlip>
              <a:tabLst/>
              <a:defRPr/>
            </a:pP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ヒラギノ角ゴ Pro W3"/>
              </a:rPr>
              <a:t>Zeebrugge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ヒラギノ角ゴ Pro W3"/>
              </a:rPr>
              <a:t> Hub (Fluxys) to PEG North (GRTgaz)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70000"/>
              <a:buFontTx/>
              <a:buBlip>
                <a:blip r:embed="rId6"/>
              </a:buBlip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ヒラギノ角ゴ Pro W3"/>
              </a:rPr>
              <a:t>Monthly Capacity </a:t>
            </a:r>
            <a:r>
              <a:rPr kumimoji="0" lang="en-US" sz="11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ヒラギノ角ゴ Pro W3"/>
              </a:rPr>
              <a:t>(ZEEB </a:t>
            </a:r>
            <a:r>
              <a:rPr kumimoji="0" lang="da-DK" sz="11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ヒラギノ角ゴ Pro W3"/>
                <a:sym typeface="Wingdings"/>
              </a:rPr>
              <a:t></a:t>
            </a:r>
            <a:r>
              <a:rPr kumimoji="0" lang="en-US" sz="11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ヒラギノ角ゴ Pro W3"/>
              </a:rPr>
              <a:t> PEG N)</a:t>
            </a: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ヒラギノ角ゴ Pro W3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70000"/>
              <a:buFontTx/>
              <a:buBlip>
                <a:blip r:embed="rId6"/>
              </a:buBlip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ヒラギノ角ゴ Pro W3"/>
              </a:rPr>
              <a:t>Day-ahead Capacity </a:t>
            </a:r>
            <a:r>
              <a:rPr kumimoji="0" lang="en-US" sz="11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ヒラギノ角ゴ Pro W3"/>
              </a:rPr>
              <a:t>(ZEEB </a:t>
            </a:r>
            <a:r>
              <a:rPr kumimoji="0" lang="da-DK" sz="11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ヒラギノ角ゴ Pro W3"/>
                <a:sym typeface="Wingdings"/>
              </a:rPr>
              <a:t></a:t>
            </a:r>
            <a:r>
              <a:rPr kumimoji="0" lang="en-US" sz="11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ヒラギノ角ゴ Pro W3"/>
              </a:rPr>
              <a:t> PEG N)</a:t>
            </a: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ヒラギノ角ゴ Pro W3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5"/>
              </a:buBlip>
              <a:tabLst/>
              <a:defRPr/>
            </a:pPr>
            <a:r>
              <a:rPr kumimoji="0" lang="da-DK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ヒラギノ角ゴ Pro W3"/>
              </a:rPr>
              <a:t>Zeebrugge Hub (Fluxys) to NCG (OGE)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70000"/>
              <a:buFontTx/>
              <a:buBlip>
                <a:blip r:embed="rId6"/>
              </a:buBlip>
              <a:tabLst/>
              <a:defRPr/>
            </a:pPr>
            <a:r>
              <a:rPr kumimoji="0" lang="da-DK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ヒラギノ角ゴ Pro W3"/>
              </a:rPr>
              <a:t>Day Ahead Capacity </a:t>
            </a:r>
            <a:r>
              <a:rPr kumimoji="0" lang="da-DK" sz="11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ヒラギノ角ゴ Pro W3"/>
              </a:rPr>
              <a:t>(ZEEB </a:t>
            </a:r>
            <a:r>
              <a:rPr kumimoji="0" lang="da-DK" sz="11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ヒラギノ角ゴ Pro W3"/>
                <a:sym typeface="Wingdings"/>
              </a:rPr>
              <a:t> </a:t>
            </a:r>
            <a:r>
              <a:rPr kumimoji="0" lang="da-DK" sz="11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ヒラギノ角ゴ Pro W3"/>
              </a:rPr>
              <a:t>NCG)</a:t>
            </a:r>
            <a:endParaRPr kumimoji="0" lang="da-DK" sz="1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ヒラギノ角ゴ Pro W3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5"/>
              </a:buBlip>
              <a:tabLst/>
              <a:defRPr/>
            </a:pPr>
            <a:r>
              <a:rPr kumimoji="0" lang="da-DK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ヒラギノ角ゴ Pro W3"/>
              </a:rPr>
              <a:t>PEG North (GRTgaz) to NCG (GRTgaz Deutschland)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70000"/>
              <a:buFontTx/>
              <a:buBlip>
                <a:blip r:embed="rId6"/>
              </a:buBlip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ヒラギノ角ゴ Pro W3"/>
              </a:rPr>
              <a:t>Monthly Capacity </a:t>
            </a:r>
            <a:r>
              <a:rPr kumimoji="0" lang="en-US" sz="11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ヒラギノ角ゴ Pro W3"/>
              </a:rPr>
              <a:t>(PEG N </a:t>
            </a:r>
            <a:r>
              <a:rPr kumimoji="0" lang="da-DK" sz="11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ヒラギノ角ゴ Pro W3"/>
                <a:sym typeface="Wingdings"/>
              </a:rPr>
              <a:t></a:t>
            </a:r>
            <a:r>
              <a:rPr kumimoji="0" lang="en-US" sz="11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ヒラギノ角ゴ Pro W3"/>
              </a:rPr>
              <a:t> NCG)</a:t>
            </a: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ヒラギノ角ゴ Pro W3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70000"/>
              <a:buFontTx/>
              <a:buBlip>
                <a:blip r:embed="rId6"/>
              </a:buBlip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ヒラギノ角ゴ Pro W3"/>
              </a:rPr>
              <a:t>Day-ahead Capacity </a:t>
            </a:r>
            <a:r>
              <a:rPr kumimoji="0" lang="en-US" sz="11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ヒラギノ角ゴ Pro W3"/>
              </a:rPr>
              <a:t>(PEG N </a:t>
            </a:r>
            <a:r>
              <a:rPr kumimoji="0" lang="da-DK" sz="11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ヒラギノ角ゴ Pro W3"/>
                <a:sym typeface="Wingdings"/>
              </a:rPr>
              <a:t></a:t>
            </a:r>
            <a:r>
              <a:rPr kumimoji="0" lang="en-US" sz="11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ヒラギノ角ゴ Pro W3"/>
              </a:rPr>
              <a:t> NCG)</a:t>
            </a: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ヒラギノ角ゴ Pro W3"/>
            </a:endParaRPr>
          </a:p>
        </p:txBody>
      </p:sp>
      <p:sp>
        <p:nvSpPr>
          <p:cNvPr id="14" name="Ellipse 13"/>
          <p:cNvSpPr/>
          <p:nvPr/>
        </p:nvSpPr>
        <p:spPr bwMode="auto">
          <a:xfrm rot="596062">
            <a:off x="4794535" y="2234621"/>
            <a:ext cx="3473295" cy="1711062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30000" smtClean="0">
              <a:ln>
                <a:noFill/>
              </a:ln>
              <a:solidFill>
                <a:schemeClr val="tx1"/>
              </a:solidFill>
              <a:effectLst/>
              <a:latin typeface="GazdeFranceMedium" pitchFamily="-128" charset="0"/>
              <a:ea typeface="ヒラギノ角ゴ Pro W3" pitchFamily="-128" charset="-128"/>
            </a:endParaRPr>
          </a:p>
        </p:txBody>
      </p:sp>
      <p:pic>
        <p:nvPicPr>
          <p:cNvPr id="6150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69207" y="2319324"/>
            <a:ext cx="1319212" cy="646113"/>
          </a:xfrm>
          <a:prstGeom prst="rect">
            <a:avLst/>
          </a:prstGeom>
          <a:noFill/>
          <a:ln w="25400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6151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651744" y="3763949"/>
            <a:ext cx="1462088" cy="714375"/>
          </a:xfrm>
          <a:prstGeom prst="rect">
            <a:avLst/>
          </a:prstGeom>
          <a:noFill/>
          <a:ln w="25400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6149" name="Picture 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619619" y="2028812"/>
            <a:ext cx="1266825" cy="642937"/>
          </a:xfrm>
          <a:prstGeom prst="rect">
            <a:avLst/>
          </a:prstGeom>
          <a:noFill/>
          <a:ln w="25400">
            <a:solidFill>
              <a:srgbClr val="006600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72000" y="72000"/>
            <a:ext cx="9072000" cy="642356"/>
          </a:xfrm>
        </p:spPr>
        <p:txBody>
          <a:bodyPr/>
          <a:lstStyle/>
          <a:p>
            <a:r>
              <a:rPr lang="en-GB" dirty="0" smtClean="0"/>
              <a:t>An important increase of Market Participants</a:t>
            </a:r>
          </a:p>
        </p:txBody>
      </p:sp>
      <p:pic>
        <p:nvPicPr>
          <p:cNvPr id="20483" name="Picture 2" descr="http://www.capsquare.eu/CapsquareParticipation/~/media/Huberator/Logo%20members/Logo_Alpiq%20gif.ashx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5964" y="1571612"/>
            <a:ext cx="1018507" cy="671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4" descr="http://www.capsquare.eu/CapsquareParticipation/~/media/Capsquare/Logo/Logo_BP%20gif.ashx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3277" y="1571612"/>
            <a:ext cx="1018507" cy="671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6" descr="http://www.capsquare.eu/CapsquareParticipation/~/media/Capsquare/Logo/Logo_DirectEnergie%20jpg.ashx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25214" y="1571612"/>
            <a:ext cx="1018507" cy="671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8" descr="http://www.capsquare.eu/CapsquareParticipation/~/media/Capsquare/Logo/Logo_EDF%20gif.ashx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4021" y="1571612"/>
            <a:ext cx="1018507" cy="671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7" name="Picture 10" descr="http://www.capsquare.eu/CapsquareParticipation/~/media/Capsquare/Logo/Logo_EGL%20gif.ashx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5964" y="2490775"/>
            <a:ext cx="1018507" cy="671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8" name="Picture 12" descr="http://www.capsquare.eu/CapsquareParticipation/~/media/Capsquare/Logo/Logo_EDFTrading%20gif.ashx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767930" y="1571612"/>
            <a:ext cx="1018507" cy="671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9" name="Picture 14" descr="http://www.capsquare.eu/CapsquareParticipation/~/media/Capsquare/Logo/Logo_Endesa%20gif.ashx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053277" y="2490775"/>
            <a:ext cx="1018507" cy="671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0" name="Picture 16" descr="http://www.capsquare.eu/CapsquareParticipation/~/media/Capsquare/Logo/Logo_ENLOGS%20jpg.ashx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410589" y="2490775"/>
            <a:ext cx="1018507" cy="671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1" name="Picture 18" descr="http://www.capsquare.eu/CapsquareParticipation/~/media/Capsquare/Logo/Logo_enoi%20gif.ashx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767902" y="2490775"/>
            <a:ext cx="1018507" cy="671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2" name="Picture 20" descr="http://www.capsquare.eu/CapsquareParticipation/~/media/Capsquare/Logo/Logo_Eni%20gif.ashx">
            <a:hlinkClick r:id="rId13"/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125214" y="2490775"/>
            <a:ext cx="1018507" cy="671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3" name="Picture 22" descr="http://www.capsquare.eu/CapsquareParticipation/~/media/Huberator/Logo%20members/Logo_RWE%20gif.ashx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482574" y="4357694"/>
            <a:ext cx="1018507" cy="671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4" name="Picture 24" descr="http://www.capsquare.eu/CapsquareParticipation/~/media/Capsquare/Logo/Logo_Exxonmobil%20gif.ashx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554012" y="2500306"/>
            <a:ext cx="1018507" cy="671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5" name="Picture 26" descr="http://www.capsquare.eu/CapsquareParticipation/~/media/Capsquare/Logo/Logo_EonEnergie%20jpg.ashx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695964" y="3419462"/>
            <a:ext cx="1018507" cy="671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6" name="Picture 28" descr="http://www.capsquare.eu/CapsquareParticipation/~/media/Capsquare/Logo/Logo_Eon_Energy_Trading%20gif.ashx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2053276" y="3419462"/>
            <a:ext cx="1018507" cy="671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7" name="Picture 30" descr="http://www.capsquare.eu/CapsquareParticipation/~/media/Capsquare/Logo/Logo_EON_Ruhrgas%20gif.ashx">
            <a:hlinkClick r:id="rId19"/>
          </p:cNvPr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3410589" y="3419462"/>
            <a:ext cx="1018507" cy="671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8" name="Picture 32" descr="http://www.capsquare.eu/CapsquareParticipation/~/media/Capsquare/Logo/Logo_Gaselys%20gif.ashx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4767901" y="3419462"/>
            <a:ext cx="1018507" cy="671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9" name="Picture 34" descr="http://www.capsquare.eu/CapsquareParticipation/~/media/Capsquare/Logo/Logo_Gazprom%20gif.ashx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6125261" y="3429000"/>
            <a:ext cx="1018507" cy="671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0" name="Picture 36" descr="http://www.capsquare.eu/CapsquareParticipation/~/media/Capsquare/Logo/Logo_GDF_SUEZ%20jpg.ashx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7482574" y="3429000"/>
            <a:ext cx="1018507" cy="671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1" name="Picture 42" descr="http://www.capsquare.eu/CapsquareParticipation/~/media/Capsquare/Logo/Logo_Iberdrola%20gif.ashx"/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695964" y="4357675"/>
            <a:ext cx="1018507" cy="671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2" name="Picture 44" descr="http://www.capsquare.eu/CapsquareParticipation/~/media/Capsquare/Logo/logo_ineos%20gif.ashx"/>
          <p:cNvPicPr>
            <a:picLocks noChangeAspect="1" noChangeArrowheads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2053277" y="4357675"/>
            <a:ext cx="1018507" cy="671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3" name="Picture 46" descr="http://www.capsquare.eu/CapsquareParticipation/~/media/Capsquare/Logo/Logo_RBS%20jpg.ashx"/>
          <p:cNvPicPr>
            <a:picLocks noChangeAspect="1" noChangeArrowheads="1"/>
          </p:cNvPicPr>
          <p:nvPr/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6125261" y="4357675"/>
            <a:ext cx="1018507" cy="671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4" name="Picture 48" descr="http://www.capsquare.eu/CapsquareParticipation/~/media/Capsquare/Logo/Logo_Shell%20gif.ashx"/>
          <p:cNvPicPr>
            <a:picLocks noChangeAspect="1" noChangeArrowheads="1"/>
          </p:cNvPicPr>
          <p:nvPr/>
        </p:nvPicPr>
        <p:blipFill>
          <a:blip r:embed="rId27" cstate="print"/>
          <a:srcRect/>
          <a:stretch>
            <a:fillRect/>
          </a:stretch>
        </p:blipFill>
        <p:spPr bwMode="auto">
          <a:xfrm>
            <a:off x="695964" y="5286362"/>
            <a:ext cx="1018507" cy="671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5" name="Picture 50" descr="http://www.capsquare.eu/CapsquareParticipation/~/media/Huberator/Logo%20members/Logo_Statoil%20gif.ashx"/>
          <p:cNvPicPr>
            <a:picLocks noChangeAspect="1" noChangeArrowheads="1"/>
          </p:cNvPicPr>
          <p:nvPr/>
        </p:nvPicPr>
        <p:blipFill>
          <a:blip r:embed="rId28" cstate="print"/>
          <a:srcRect/>
          <a:stretch>
            <a:fillRect/>
          </a:stretch>
        </p:blipFill>
        <p:spPr bwMode="auto">
          <a:xfrm>
            <a:off x="2053277" y="5286362"/>
            <a:ext cx="1018507" cy="671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6" name="Picture 52" descr="http://www.capsquare.eu/CapsquareParticipation/~/media/Capsquare/Logo/Logo_Total%20gif.ashx">
            <a:hlinkClick r:id="rId29"/>
          </p:cNvPr>
          <p:cNvPicPr>
            <a:picLocks noChangeAspect="1" noChangeArrowheads="1"/>
          </p:cNvPicPr>
          <p:nvPr/>
        </p:nvPicPr>
        <p:blipFill>
          <a:blip r:embed="rId30" cstate="print"/>
          <a:srcRect/>
          <a:stretch>
            <a:fillRect/>
          </a:stretch>
        </p:blipFill>
        <p:spPr bwMode="auto">
          <a:xfrm>
            <a:off x="3386777" y="5286362"/>
            <a:ext cx="1018507" cy="671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7" name="Picture 54" descr="http://www.capsquare.eu/CapsquareParticipation/~/media/Capsquare/Logo/Logo_Vitol%20gif.ashx"/>
          <p:cNvPicPr>
            <a:picLocks noChangeAspect="1" noChangeArrowheads="1"/>
          </p:cNvPicPr>
          <p:nvPr/>
        </p:nvPicPr>
        <p:blipFill>
          <a:blip r:embed="rId31" cstate="print"/>
          <a:srcRect/>
          <a:stretch>
            <a:fillRect/>
          </a:stretch>
        </p:blipFill>
        <p:spPr bwMode="auto">
          <a:xfrm>
            <a:off x="6149083" y="5286362"/>
            <a:ext cx="1018507" cy="671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8" name="Picture 56" descr="http://www.capsquare.eu/CapsquareParticipation/~/media/Capsquare/Logo/Logo_Wingas%20gif.ashx"/>
          <p:cNvPicPr>
            <a:picLocks noChangeAspect="1" noChangeArrowheads="1"/>
          </p:cNvPicPr>
          <p:nvPr/>
        </p:nvPicPr>
        <p:blipFill>
          <a:blip r:embed="rId32" cstate="print"/>
          <a:srcRect/>
          <a:stretch>
            <a:fillRect/>
          </a:stretch>
        </p:blipFill>
        <p:spPr bwMode="auto">
          <a:xfrm>
            <a:off x="7482574" y="5286388"/>
            <a:ext cx="1018507" cy="671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09" name="Rectangle 33"/>
          <p:cNvSpPr>
            <a:spLocks noChangeArrowheads="1"/>
          </p:cNvSpPr>
          <p:nvPr/>
        </p:nvSpPr>
        <p:spPr bwMode="auto">
          <a:xfrm>
            <a:off x="1285852" y="6000768"/>
            <a:ext cx="514350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1600" baseline="0" dirty="0" smtClean="0"/>
              <a:t>+ </a:t>
            </a:r>
            <a:r>
              <a:rPr lang="fr-FR" sz="1600" baseline="0" dirty="0" err="1" smtClean="0"/>
              <a:t>Sicogef</a:t>
            </a:r>
            <a:r>
              <a:rPr lang="fr-FR" sz="1600" baseline="0" dirty="0" smtClean="0"/>
              <a:t> and </a:t>
            </a:r>
            <a:r>
              <a:rPr lang="fr-FR" sz="1600" baseline="0" dirty="0" err="1" smtClean="0"/>
              <a:t>Danske</a:t>
            </a:r>
            <a:r>
              <a:rPr lang="fr-FR" sz="1600" baseline="0" dirty="0" smtClean="0"/>
              <a:t> </a:t>
            </a:r>
            <a:r>
              <a:rPr lang="fr-FR" sz="1600" baseline="0" dirty="0" err="1" smtClean="0"/>
              <a:t>Commodities</a:t>
            </a:r>
            <a:r>
              <a:rPr lang="fr-FR" sz="1600" baseline="0" dirty="0" smtClean="0"/>
              <a:t> SA</a:t>
            </a:r>
            <a:endParaRPr lang="fr-FR" sz="1600" baseline="0" dirty="0"/>
          </a:p>
        </p:txBody>
      </p:sp>
      <p:pic>
        <p:nvPicPr>
          <p:cNvPr id="1026" name="Picture 2" descr="http://www.capsquare.eu/CapsquareParticipation/~/media/Capsquare/Logo/Logo_VNG%20jpg.ashx"/>
          <p:cNvPicPr>
            <a:picLocks noChangeAspect="1" noChangeArrowheads="1"/>
          </p:cNvPicPr>
          <p:nvPr/>
        </p:nvPicPr>
        <p:blipFill>
          <a:blip r:embed="rId33" cstate="print"/>
          <a:srcRect/>
          <a:stretch>
            <a:fillRect/>
          </a:stretch>
        </p:blipFill>
        <p:spPr bwMode="auto">
          <a:xfrm>
            <a:off x="4776901" y="5276488"/>
            <a:ext cx="961929" cy="633742"/>
          </a:xfrm>
          <a:prstGeom prst="rect">
            <a:avLst/>
          </a:prstGeom>
          <a:noFill/>
        </p:spPr>
      </p:pic>
      <p:pic>
        <p:nvPicPr>
          <p:cNvPr id="1028" name="Picture 4" descr="http://www.capsquare.eu/CapsquareParticipation/~/media/Capsquare/Logo/Logo_Poweo%20gif.ashx"/>
          <p:cNvPicPr>
            <a:picLocks noChangeAspect="1" noChangeArrowheads="1"/>
          </p:cNvPicPr>
          <p:nvPr/>
        </p:nvPicPr>
        <p:blipFill>
          <a:blip r:embed="rId34" cstate="print"/>
          <a:srcRect/>
          <a:stretch>
            <a:fillRect/>
          </a:stretch>
        </p:blipFill>
        <p:spPr bwMode="auto">
          <a:xfrm>
            <a:off x="4768385" y="4347794"/>
            <a:ext cx="961929" cy="633742"/>
          </a:xfrm>
          <a:prstGeom prst="rect">
            <a:avLst/>
          </a:prstGeom>
          <a:noFill/>
        </p:spPr>
      </p:pic>
      <p:pic>
        <p:nvPicPr>
          <p:cNvPr id="1030" name="Picture 6" descr="http://www.capsquare.eu/CapsquareParticipation/~/media/Huberator/Logo%20members/Logo_MerrillLynch%20gif.ashx"/>
          <p:cNvPicPr>
            <a:picLocks noChangeAspect="1" noChangeArrowheads="1"/>
          </p:cNvPicPr>
          <p:nvPr/>
        </p:nvPicPr>
        <p:blipFill>
          <a:blip r:embed="rId35" cstate="print"/>
          <a:srcRect/>
          <a:stretch>
            <a:fillRect/>
          </a:stretch>
        </p:blipFill>
        <p:spPr bwMode="auto">
          <a:xfrm>
            <a:off x="3413793" y="4359676"/>
            <a:ext cx="1030638" cy="679009"/>
          </a:xfrm>
          <a:prstGeom prst="rect">
            <a:avLst/>
          </a:prstGeom>
          <a:noFill/>
        </p:spPr>
      </p:pic>
      <p:pic>
        <p:nvPicPr>
          <p:cNvPr id="1032" name="Picture 8" descr="http://www.capsquare.eu/CapsquareParticipation/~/media/Capsquare/Logo/Logo_Dong%20gif.ashx"/>
          <p:cNvPicPr>
            <a:picLocks noChangeAspect="1" noChangeArrowheads="1"/>
          </p:cNvPicPr>
          <p:nvPr/>
        </p:nvPicPr>
        <p:blipFill>
          <a:blip r:embed="rId36" cstate="print"/>
          <a:srcRect/>
          <a:stretch>
            <a:fillRect/>
          </a:stretch>
        </p:blipFill>
        <p:spPr bwMode="auto">
          <a:xfrm>
            <a:off x="3469924" y="1573594"/>
            <a:ext cx="1030638" cy="679009"/>
          </a:xfrm>
          <a:prstGeom prst="rect">
            <a:avLst/>
          </a:prstGeom>
          <a:noFill/>
        </p:spPr>
      </p:pic>
      <p:sp>
        <p:nvSpPr>
          <p:cNvPr id="35" name="Espace réservé du pied de page 3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GRI S - 15th SG meeting - 7 February</a:t>
            </a:r>
            <a:endParaRPr lang="fr-FR" sz="900"/>
          </a:p>
        </p:txBody>
      </p:sp>
      <p:sp>
        <p:nvSpPr>
          <p:cNvPr id="36" name="Espace réservé du numéro de diapositive 3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70983B-4130-4375-B85D-3511F54255EC}" type="slidenum">
              <a:rPr lang="fr-FR" smtClean="0"/>
              <a:pPr>
                <a:defRPr/>
              </a:pPr>
              <a:t>5</a:t>
            </a:fld>
            <a:endParaRPr lang="fr-FR" sz="900"/>
          </a:p>
        </p:txBody>
      </p:sp>
      <p:sp>
        <p:nvSpPr>
          <p:cNvPr id="37" name="Rectangle 36"/>
          <p:cNvSpPr/>
          <p:nvPr/>
        </p:nvSpPr>
        <p:spPr>
          <a:xfrm>
            <a:off x="714348" y="642918"/>
            <a:ext cx="7858180" cy="707886"/>
          </a:xfrm>
          <a:prstGeom prst="rect">
            <a:avLst/>
          </a:prstGeom>
          <a:solidFill>
            <a:srgbClr val="008C81"/>
          </a:solidFill>
        </p:spPr>
        <p:txBody>
          <a:bodyPr wrap="square">
            <a:spAutoFit/>
          </a:bodyPr>
          <a:lstStyle/>
          <a:p>
            <a:pPr algn="ctr"/>
            <a:r>
              <a:rPr lang="en-US" b="1" baseline="0" dirty="0" smtClean="0">
                <a:solidFill>
                  <a:schemeClr val="bg1"/>
                </a:solidFill>
                <a:latin typeface="+mn-lt"/>
              </a:rPr>
              <a:t>35 Market Participants</a:t>
            </a:r>
          </a:p>
          <a:p>
            <a:pPr algn="ctr"/>
            <a:r>
              <a:rPr lang="en-US" b="1" baseline="0" dirty="0" smtClean="0">
                <a:solidFill>
                  <a:schemeClr val="bg1"/>
                </a:solidFill>
                <a:latin typeface="+mn-lt"/>
              </a:rPr>
              <a:t>6 new MPs in 2011</a:t>
            </a:r>
            <a:endParaRPr lang="fr-FR" b="1" baseline="0" dirty="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89125" y="2158982"/>
            <a:ext cx="4300538" cy="16875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243138" name="AutoShape 2"/>
          <p:cNvSpPr>
            <a:spLocks noChangeArrowheads="1"/>
          </p:cNvSpPr>
          <p:nvPr/>
        </p:nvSpPr>
        <p:spPr bwMode="auto">
          <a:xfrm>
            <a:off x="3570288" y="4095533"/>
            <a:ext cx="1355460" cy="851297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9525" algn="ctr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24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CapMar</a:t>
            </a:r>
          </a:p>
          <a:p>
            <a:pPr>
              <a:defRPr/>
            </a:pPr>
            <a:r>
              <a:rPr lang="en-US" baseline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(intranet)</a:t>
            </a:r>
          </a:p>
        </p:txBody>
      </p:sp>
      <p:sp>
        <p:nvSpPr>
          <p:cNvPr id="1243139" name="AutoShape 3"/>
          <p:cNvSpPr>
            <a:spLocks noChangeArrowheads="1"/>
          </p:cNvSpPr>
          <p:nvPr/>
        </p:nvSpPr>
        <p:spPr bwMode="auto">
          <a:xfrm>
            <a:off x="642938" y="4095533"/>
            <a:ext cx="1395961" cy="851297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9525" algn="ctr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24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Trayport</a:t>
            </a:r>
          </a:p>
          <a:p>
            <a:pPr>
              <a:defRPr/>
            </a:pPr>
            <a:endParaRPr lang="en-US" baseline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10245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Application Overview</a:t>
            </a:r>
          </a:p>
        </p:txBody>
      </p:sp>
      <p:pic>
        <p:nvPicPr>
          <p:cNvPr id="10246" name="Picture 13" descr="j019538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7499350" y="2163744"/>
            <a:ext cx="906463" cy="925513"/>
          </a:xfrm>
        </p:spPr>
      </p:pic>
      <p:sp>
        <p:nvSpPr>
          <p:cNvPr id="1243141" name="AutoShape 5"/>
          <p:cNvSpPr>
            <a:spLocks noChangeArrowheads="1"/>
          </p:cNvSpPr>
          <p:nvPr/>
        </p:nvSpPr>
        <p:spPr bwMode="auto">
          <a:xfrm>
            <a:off x="6365875" y="4095533"/>
            <a:ext cx="1522886" cy="851297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9525" algn="ctr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24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eCapMar</a:t>
            </a:r>
          </a:p>
          <a:p>
            <a:pPr>
              <a:defRPr/>
            </a:pPr>
            <a:r>
              <a:rPr lang="en-US" baseline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(extranet)</a:t>
            </a:r>
          </a:p>
        </p:txBody>
      </p:sp>
      <p:sp>
        <p:nvSpPr>
          <p:cNvPr id="1243142" name="AutoShape 6"/>
          <p:cNvSpPr>
            <a:spLocks noChangeArrowheads="1"/>
          </p:cNvSpPr>
          <p:nvPr/>
        </p:nvSpPr>
        <p:spPr bwMode="auto">
          <a:xfrm>
            <a:off x="1577975" y="5275612"/>
            <a:ext cx="542136" cy="616803"/>
          </a:xfrm>
          <a:prstGeom prst="can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baseline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DB</a:t>
            </a:r>
          </a:p>
        </p:txBody>
      </p:sp>
      <p:sp>
        <p:nvSpPr>
          <p:cNvPr id="1243143" name="AutoShape 7"/>
          <p:cNvSpPr>
            <a:spLocks noChangeArrowheads="1"/>
          </p:cNvSpPr>
          <p:nvPr/>
        </p:nvSpPr>
        <p:spPr bwMode="auto">
          <a:xfrm>
            <a:off x="4422775" y="5275612"/>
            <a:ext cx="542136" cy="616803"/>
          </a:xfrm>
          <a:prstGeom prst="can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baseline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DB</a:t>
            </a:r>
          </a:p>
        </p:txBody>
      </p:sp>
      <p:sp>
        <p:nvSpPr>
          <p:cNvPr id="1243144" name="tower"/>
          <p:cNvSpPr>
            <a:spLocks noEditPoints="1" noChangeArrowheads="1"/>
          </p:cNvSpPr>
          <p:nvPr/>
        </p:nvSpPr>
        <p:spPr bwMode="auto">
          <a:xfrm>
            <a:off x="5915025" y="2243119"/>
            <a:ext cx="504825" cy="833438"/>
          </a:xfrm>
          <a:custGeom>
            <a:avLst/>
            <a:gdLst>
              <a:gd name="T0" fmla="*/ 0 w 21600"/>
              <a:gd name="T1" fmla="*/ 2184 h 21600"/>
              <a:gd name="T2" fmla="*/ 6664 w 21600"/>
              <a:gd name="T3" fmla="*/ 0 h 21600"/>
              <a:gd name="T4" fmla="*/ 10800 w 21600"/>
              <a:gd name="T5" fmla="*/ 0 h 21600"/>
              <a:gd name="T6" fmla="*/ 21600 w 21600"/>
              <a:gd name="T7" fmla="*/ 0 h 21600"/>
              <a:gd name="T8" fmla="*/ 21600 w 21600"/>
              <a:gd name="T9" fmla="*/ 11649 h 21600"/>
              <a:gd name="T10" fmla="*/ 21600 w 21600"/>
              <a:gd name="T11" fmla="*/ 19416 h 21600"/>
              <a:gd name="T12" fmla="*/ 15166 w 21600"/>
              <a:gd name="T13" fmla="*/ 21600 h 21600"/>
              <a:gd name="T14" fmla="*/ 10570 w 21600"/>
              <a:gd name="T15" fmla="*/ 21600 h 21600"/>
              <a:gd name="T16" fmla="*/ 0 w 21600"/>
              <a:gd name="T17" fmla="*/ 21600 h 21600"/>
              <a:gd name="T18" fmla="*/ 0 w 21600"/>
              <a:gd name="T19" fmla="*/ 11528 h 21600"/>
              <a:gd name="T20" fmla="*/ 459 w 21600"/>
              <a:gd name="T21" fmla="*/ 22540 h 21600"/>
              <a:gd name="T22" fmla="*/ 21485 w 21600"/>
              <a:gd name="T23" fmla="*/ 270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0" y="2184"/>
                </a:moveTo>
                <a:lnTo>
                  <a:pt x="6664" y="0"/>
                </a:lnTo>
                <a:lnTo>
                  <a:pt x="10800" y="0"/>
                </a:lnTo>
                <a:lnTo>
                  <a:pt x="21600" y="0"/>
                </a:lnTo>
                <a:lnTo>
                  <a:pt x="21600" y="11649"/>
                </a:lnTo>
                <a:lnTo>
                  <a:pt x="21600" y="19416"/>
                </a:lnTo>
                <a:lnTo>
                  <a:pt x="15166" y="21600"/>
                </a:lnTo>
                <a:lnTo>
                  <a:pt x="10570" y="21600"/>
                </a:lnTo>
                <a:lnTo>
                  <a:pt x="0" y="21600"/>
                </a:lnTo>
                <a:lnTo>
                  <a:pt x="0" y="11528"/>
                </a:lnTo>
                <a:lnTo>
                  <a:pt x="0" y="2184"/>
                </a:lnTo>
                <a:close/>
              </a:path>
              <a:path w="21600" h="21600" extrusionOk="0">
                <a:moveTo>
                  <a:pt x="0" y="2184"/>
                </a:moveTo>
                <a:lnTo>
                  <a:pt x="0" y="2184"/>
                </a:lnTo>
                <a:lnTo>
                  <a:pt x="14706" y="2184"/>
                </a:lnTo>
                <a:lnTo>
                  <a:pt x="21600" y="0"/>
                </a:lnTo>
                <a:moveTo>
                  <a:pt x="0" y="2184"/>
                </a:moveTo>
                <a:lnTo>
                  <a:pt x="14706" y="2184"/>
                </a:lnTo>
                <a:lnTo>
                  <a:pt x="14706" y="5339"/>
                </a:lnTo>
                <a:lnTo>
                  <a:pt x="14706" y="17474"/>
                </a:lnTo>
                <a:lnTo>
                  <a:pt x="14706" y="21600"/>
                </a:lnTo>
                <a:moveTo>
                  <a:pt x="1149" y="3034"/>
                </a:moveTo>
                <a:lnTo>
                  <a:pt x="13328" y="3034"/>
                </a:lnTo>
                <a:lnTo>
                  <a:pt x="13328" y="3519"/>
                </a:lnTo>
                <a:lnTo>
                  <a:pt x="1149" y="3519"/>
                </a:lnTo>
                <a:lnTo>
                  <a:pt x="1149" y="3034"/>
                </a:lnTo>
                <a:moveTo>
                  <a:pt x="1149" y="4490"/>
                </a:moveTo>
                <a:lnTo>
                  <a:pt x="13328" y="4490"/>
                </a:lnTo>
                <a:lnTo>
                  <a:pt x="13328" y="4854"/>
                </a:lnTo>
                <a:lnTo>
                  <a:pt x="1149" y="4854"/>
                </a:lnTo>
                <a:lnTo>
                  <a:pt x="1149" y="4490"/>
                </a:lnTo>
                <a:moveTo>
                  <a:pt x="1149" y="5946"/>
                </a:moveTo>
                <a:lnTo>
                  <a:pt x="13328" y="5946"/>
                </a:lnTo>
                <a:lnTo>
                  <a:pt x="13328" y="6310"/>
                </a:lnTo>
                <a:lnTo>
                  <a:pt x="1149" y="6310"/>
                </a:lnTo>
                <a:lnTo>
                  <a:pt x="1149" y="5946"/>
                </a:lnTo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0251" name="Text Box 9"/>
          <p:cNvSpPr txBox="1">
            <a:spLocks noChangeArrowheads="1"/>
          </p:cNvSpPr>
          <p:nvPr/>
        </p:nvSpPr>
        <p:spPr bwMode="auto">
          <a:xfrm>
            <a:off x="5330825" y="1216007"/>
            <a:ext cx="1681163" cy="895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aseline="0" dirty="0"/>
              <a:t>Web Services</a:t>
            </a:r>
          </a:p>
          <a:p>
            <a:r>
              <a:rPr lang="en-US" sz="1200" baseline="0" dirty="0"/>
              <a:t>with certificate</a:t>
            </a:r>
          </a:p>
          <a:p>
            <a:r>
              <a:rPr lang="en-US" baseline="0" dirty="0"/>
              <a:t>(automatic)</a:t>
            </a:r>
          </a:p>
        </p:txBody>
      </p:sp>
      <p:sp>
        <p:nvSpPr>
          <p:cNvPr id="10252" name="Text Box 10"/>
          <p:cNvSpPr txBox="1">
            <a:spLocks noChangeArrowheads="1"/>
          </p:cNvSpPr>
          <p:nvPr/>
        </p:nvSpPr>
        <p:spPr bwMode="auto">
          <a:xfrm>
            <a:off x="7310438" y="1268394"/>
            <a:ext cx="1447832" cy="89255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aseline="0" dirty="0"/>
              <a:t>Web Client</a:t>
            </a:r>
          </a:p>
          <a:p>
            <a:r>
              <a:rPr lang="en-US" sz="1200" baseline="0" dirty="0"/>
              <a:t>with certificate</a:t>
            </a:r>
          </a:p>
          <a:p>
            <a:r>
              <a:rPr lang="en-US" baseline="0" dirty="0"/>
              <a:t>(manual)</a:t>
            </a:r>
          </a:p>
        </p:txBody>
      </p:sp>
      <p:sp>
        <p:nvSpPr>
          <p:cNvPr id="1243147" name="AutoShape 11"/>
          <p:cNvSpPr>
            <a:spLocks noChangeArrowheads="1"/>
          </p:cNvSpPr>
          <p:nvPr/>
        </p:nvSpPr>
        <p:spPr bwMode="auto">
          <a:xfrm rot="13547820">
            <a:off x="6020594" y="3240863"/>
            <a:ext cx="1062038" cy="590550"/>
          </a:xfrm>
          <a:prstGeom prst="leftRightArrow">
            <a:avLst>
              <a:gd name="adj1" fmla="val 29683"/>
              <a:gd name="adj2" fmla="val 48045"/>
            </a:avLst>
          </a:prstGeom>
          <a:solidFill>
            <a:schemeClr val="accent1"/>
          </a:solidFill>
          <a:ln w="9525" algn="ctr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243148" name="AutoShape 12"/>
          <p:cNvSpPr>
            <a:spLocks noChangeArrowheads="1"/>
          </p:cNvSpPr>
          <p:nvPr/>
        </p:nvSpPr>
        <p:spPr bwMode="auto">
          <a:xfrm rot="18998350">
            <a:off x="7121525" y="3249594"/>
            <a:ext cx="1062038" cy="590550"/>
          </a:xfrm>
          <a:prstGeom prst="leftRightArrow">
            <a:avLst>
              <a:gd name="adj1" fmla="val 31948"/>
              <a:gd name="adj2" fmla="val 41674"/>
            </a:avLst>
          </a:prstGeom>
          <a:solidFill>
            <a:schemeClr val="accent1"/>
          </a:solidFill>
          <a:ln w="9525" algn="ctr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243151" name="AutoShape 15"/>
          <p:cNvSpPr>
            <a:spLocks noChangeArrowheads="1"/>
          </p:cNvSpPr>
          <p:nvPr/>
        </p:nvSpPr>
        <p:spPr bwMode="auto">
          <a:xfrm rot="10800000">
            <a:off x="2314575" y="4052344"/>
            <a:ext cx="1062038" cy="918627"/>
          </a:xfrm>
          <a:prstGeom prst="leftRightArrow">
            <a:avLst>
              <a:gd name="adj1" fmla="val 43252"/>
              <a:gd name="adj2" fmla="val 44951"/>
            </a:avLst>
          </a:prstGeom>
          <a:solidFill>
            <a:schemeClr val="accent1"/>
          </a:solidFill>
          <a:ln w="9525" algn="ctr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en-US" baseline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0256" name="Text Box 16"/>
          <p:cNvSpPr txBox="1">
            <a:spLocks noChangeArrowheads="1"/>
          </p:cNvSpPr>
          <p:nvPr/>
        </p:nvSpPr>
        <p:spPr bwMode="auto">
          <a:xfrm>
            <a:off x="695325" y="1668444"/>
            <a:ext cx="1177887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aseline="0">
                <a:solidFill>
                  <a:schemeClr val="accent2"/>
                </a:solidFill>
              </a:rPr>
              <a:t>Traders</a:t>
            </a:r>
          </a:p>
        </p:txBody>
      </p:sp>
      <p:pic>
        <p:nvPicPr>
          <p:cNvPr id="10257" name="Picture 17" descr="j029202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3913" y="2243119"/>
            <a:ext cx="995362" cy="94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43154" name="AutoShape 18"/>
          <p:cNvSpPr>
            <a:spLocks noChangeArrowheads="1"/>
          </p:cNvSpPr>
          <p:nvPr/>
        </p:nvSpPr>
        <p:spPr bwMode="auto">
          <a:xfrm rot="16200000">
            <a:off x="1017587" y="3287695"/>
            <a:ext cx="650875" cy="590550"/>
          </a:xfrm>
          <a:prstGeom prst="leftRightArrow">
            <a:avLst>
              <a:gd name="adj1" fmla="val 39647"/>
              <a:gd name="adj2" fmla="val 33534"/>
            </a:avLst>
          </a:prstGeom>
          <a:solidFill>
            <a:schemeClr val="accent1"/>
          </a:solidFill>
          <a:ln w="9525" algn="ctr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243155" name="Line 19"/>
          <p:cNvSpPr>
            <a:spLocks noChangeShapeType="1"/>
          </p:cNvSpPr>
          <p:nvPr/>
        </p:nvSpPr>
        <p:spPr bwMode="auto">
          <a:xfrm>
            <a:off x="1819275" y="4979969"/>
            <a:ext cx="0" cy="344488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243156" name="Line 20"/>
          <p:cNvSpPr>
            <a:spLocks noChangeShapeType="1"/>
          </p:cNvSpPr>
          <p:nvPr/>
        </p:nvSpPr>
        <p:spPr bwMode="auto">
          <a:xfrm>
            <a:off x="4691063" y="4979969"/>
            <a:ext cx="0" cy="344488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0261" name="Text Box 21"/>
          <p:cNvSpPr txBox="1">
            <a:spLocks noChangeArrowheads="1"/>
          </p:cNvSpPr>
          <p:nvPr/>
        </p:nvSpPr>
        <p:spPr bwMode="auto">
          <a:xfrm>
            <a:off x="6689725" y="871519"/>
            <a:ext cx="774571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aseline="0">
                <a:solidFill>
                  <a:schemeClr val="accent2"/>
                </a:solidFill>
              </a:rPr>
              <a:t>TSO</a:t>
            </a:r>
          </a:p>
        </p:txBody>
      </p:sp>
      <p:sp>
        <p:nvSpPr>
          <p:cNvPr id="10262" name="Text Box 22"/>
          <p:cNvSpPr txBox="1">
            <a:spLocks noChangeArrowheads="1"/>
          </p:cNvSpPr>
          <p:nvPr/>
        </p:nvSpPr>
        <p:spPr bwMode="auto">
          <a:xfrm>
            <a:off x="3106738" y="3554394"/>
            <a:ext cx="2519362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aseline="0">
                <a:solidFill>
                  <a:schemeClr val="accent2"/>
                </a:solidFill>
              </a:rPr>
              <a:t>Platform Operator</a:t>
            </a:r>
          </a:p>
        </p:txBody>
      </p:sp>
      <p:sp>
        <p:nvSpPr>
          <p:cNvPr id="29" name="AutoShape 15"/>
          <p:cNvSpPr>
            <a:spLocks noChangeArrowheads="1"/>
          </p:cNvSpPr>
          <p:nvPr/>
        </p:nvSpPr>
        <p:spPr bwMode="auto">
          <a:xfrm rot="10800000">
            <a:off x="5135563" y="4055519"/>
            <a:ext cx="1062037" cy="918627"/>
          </a:xfrm>
          <a:prstGeom prst="leftRightArrow">
            <a:avLst>
              <a:gd name="adj1" fmla="val 43252"/>
              <a:gd name="adj2" fmla="val 44951"/>
            </a:avLst>
          </a:prstGeom>
          <a:solidFill>
            <a:schemeClr val="accent1"/>
          </a:solidFill>
          <a:ln w="9525" algn="ctr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en-US" baseline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24" name="Rectangle à coins arrondis 23"/>
          <p:cNvSpPr/>
          <p:nvPr/>
        </p:nvSpPr>
        <p:spPr bwMode="auto">
          <a:xfrm>
            <a:off x="428625" y="785794"/>
            <a:ext cx="8429625" cy="5253038"/>
          </a:xfrm>
          <a:prstGeom prst="roundRect">
            <a:avLst>
              <a:gd name="adj" fmla="val 3785"/>
            </a:avLst>
          </a:prstGeom>
          <a:noFill/>
          <a:ln w="28575" cap="flat" cmpd="sng" algn="ctr">
            <a:solidFill>
              <a:srgbClr val="008C8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fr-F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25" name="Espace réservé du pied de page 2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GRI S - 15th SG meeting - 7 February</a:t>
            </a:r>
            <a:endParaRPr lang="fr-FR" sz="900"/>
          </a:p>
        </p:txBody>
      </p:sp>
      <p:sp>
        <p:nvSpPr>
          <p:cNvPr id="26" name="Espace réservé du numéro de diapositive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A42F20-E2B2-43CB-BF1E-FD17FDD09275}" type="slidenum">
              <a:rPr lang="fr-FR" smtClean="0"/>
              <a:pPr>
                <a:defRPr/>
              </a:pPr>
              <a:t>6</a:t>
            </a:fld>
            <a:endParaRPr lang="fr-FR" sz="9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71406" y="71414"/>
            <a:ext cx="8013700" cy="622300"/>
          </a:xfrm>
        </p:spPr>
        <p:txBody>
          <a:bodyPr/>
          <a:lstStyle/>
          <a:p>
            <a:pPr eaLnBrk="1" hangingPunct="1"/>
            <a:r>
              <a:rPr lang="en-US" sz="2800" dirty="0" err="1" smtClean="0"/>
              <a:t>Trayport</a:t>
            </a:r>
            <a:r>
              <a:rPr lang="en-US" sz="2800" dirty="0" smtClean="0"/>
              <a:t> client &amp; workbook</a:t>
            </a:r>
          </a:p>
        </p:txBody>
      </p:sp>
      <p:pic>
        <p:nvPicPr>
          <p:cNvPr id="11267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75" y="1638300"/>
            <a:ext cx="901065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GRI S - 15th SG meeting - 7 February</a:t>
            </a:r>
            <a:endParaRPr lang="fr-FR" sz="90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A42F20-E2B2-43CB-BF1E-FD17FDD09275}" type="slidenum">
              <a:rPr lang="fr-FR" smtClean="0"/>
              <a:pPr>
                <a:defRPr/>
              </a:pPr>
              <a:t>7</a:t>
            </a:fld>
            <a:endParaRPr lang="fr-FR" sz="9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71406" y="57129"/>
            <a:ext cx="8178800" cy="442913"/>
          </a:xfrm>
        </p:spPr>
        <p:txBody>
          <a:bodyPr/>
          <a:lstStyle/>
          <a:p>
            <a:r>
              <a:rPr lang="en-GB" dirty="0" smtClean="0"/>
              <a:t>Capacities exchanged on </a:t>
            </a:r>
            <a:r>
              <a:rPr lang="en-GB" dirty="0" err="1" smtClean="0"/>
              <a:t>Capsquare</a:t>
            </a:r>
            <a:r>
              <a:rPr lang="en-GB" dirty="0" smtClean="0"/>
              <a:t> since 2010</a:t>
            </a:r>
            <a:endParaRPr lang="en-GB" sz="2800" dirty="0" smtClean="0">
              <a:latin typeface="Frutiger Roman" pitchFamily="34" charset="0"/>
            </a:endParaRPr>
          </a:p>
        </p:txBody>
      </p:sp>
      <p:graphicFrame>
        <p:nvGraphicFramePr>
          <p:cNvPr id="5" name="Chart 6"/>
          <p:cNvGraphicFramePr>
            <a:graphicFrameLocks/>
          </p:cNvGraphicFramePr>
          <p:nvPr/>
        </p:nvGraphicFramePr>
        <p:xfrm>
          <a:off x="0" y="1000108"/>
          <a:ext cx="9144000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GRI S - 15th SG meeting - 7 February</a:t>
            </a:r>
            <a:endParaRPr lang="fr-FR" sz="90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70983B-4130-4375-B85D-3511F54255EC}" type="slidenum">
              <a:rPr lang="fr-FR" smtClean="0"/>
              <a:pPr>
                <a:defRPr/>
              </a:pPr>
              <a:t>8</a:t>
            </a:fld>
            <a:endParaRPr lang="fr-FR" sz="9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Agenda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 smtClean="0"/>
              <a:t>Capsquare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 smtClean="0">
                <a:solidFill>
                  <a:srgbClr val="008C81"/>
                </a:solidFill>
              </a:rPr>
              <a:t>Current initiatives in NW Europe</a:t>
            </a:r>
            <a:endParaRPr lang="en-GB" dirty="0">
              <a:solidFill>
                <a:srgbClr val="008C81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GRI S - 15th SG meeting - 7 February</a:t>
            </a:r>
            <a:endParaRPr lang="fr-FR" sz="90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A42F20-E2B2-43CB-BF1E-FD17FDD09275}" type="slidenum">
              <a:rPr lang="fr-FR" smtClean="0"/>
              <a:pPr>
                <a:defRPr/>
              </a:pPr>
              <a:t>9</a:t>
            </a:fld>
            <a:endParaRPr lang="fr-FR" sz="9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Nouvelle présentation">
  <a:themeElements>
    <a:clrScheme name="Nouvelle pré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Nouvelle présentation">
      <a:majorFont>
        <a:latin typeface="Frutiger 65 Bold"/>
        <a:ea typeface="ヒラギノ角ゴ Pro W3"/>
        <a:cs typeface=""/>
      </a:majorFont>
      <a:minorFont>
        <a:latin typeface="Frutiger 55 Roman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000" b="0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GazdeFranceMedium" pitchFamily="-128" charset="0"/>
            <a:ea typeface="ヒラギノ角ゴ Pro W3" pitchFamily="-12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000" b="0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GazdeFranceMedium" pitchFamily="-128" charset="0"/>
            <a:ea typeface="ヒラギノ角ゴ Pro W3" pitchFamily="-128" charset="-128"/>
          </a:defRPr>
        </a:defPPr>
      </a:lstStyle>
    </a:lnDef>
  </a:objectDefaults>
  <a:extraClrSchemeLst>
    <a:extraClrScheme>
      <a:clrScheme name="Nouvelle pré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apsquare 2">
    <a:dk1>
      <a:srgbClr val="162732"/>
    </a:dk1>
    <a:lt1>
      <a:srgbClr val="FFFFFF"/>
    </a:lt1>
    <a:dk2>
      <a:srgbClr val="FFFFFF"/>
    </a:dk2>
    <a:lt2>
      <a:srgbClr val="000000"/>
    </a:lt2>
    <a:accent1>
      <a:srgbClr val="00A4E4"/>
    </a:accent1>
    <a:accent2>
      <a:srgbClr val="F28D00"/>
    </a:accent2>
    <a:accent3>
      <a:srgbClr val="FFFFFF"/>
    </a:accent3>
    <a:accent4>
      <a:srgbClr val="112029"/>
    </a:accent4>
    <a:accent5>
      <a:srgbClr val="AACFEF"/>
    </a:accent5>
    <a:accent6>
      <a:srgbClr val="DB7F00"/>
    </a:accent6>
    <a:hlink>
      <a:srgbClr val="7B7250"/>
    </a:hlink>
    <a:folHlink>
      <a:srgbClr val="CFD626"/>
    </a:folHlink>
  </a:clrScheme>
  <a:fontScheme name="capsquare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985daa2e-53d8-4475-82b8-9c7d25324e34">ACER-2015-17299</_dlc_DocId>
    <_dlc_DocIdUrl xmlns="985daa2e-53d8-4475-82b8-9c7d25324e34">
      <Url>http://extranet.acer.europa.eu/en/Gas/Regional_%20Intiatives/South_GRI/Meetings/SG%20Meetings/15th_Stakeholders_Group_meeting_for_the_region_South/_layouts/DocIdRedir.aspx?ID=ACER-2015-17299</Url>
      <Description>ACER-2015-17299</Description>
    </_dlc_DocIdUrl>
    <ACER_Abstract xmlns="985daa2e-53d8-4475-82b8-9c7d25324e34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E68D7376B12CD47B18A3462DECE8A54" ma:contentTypeVersion="21" ma:contentTypeDescription="Create a new document." ma:contentTypeScope="" ma:versionID="778bb968f0e364ab37f1df6639c2c7a9">
  <xsd:schema xmlns:xsd="http://www.w3.org/2001/XMLSchema" xmlns:xs="http://www.w3.org/2001/XMLSchema" xmlns:p="http://schemas.microsoft.com/office/2006/metadata/properties" xmlns:ns2="985daa2e-53d8-4475-82b8-9c7d25324e34" targetNamespace="http://schemas.microsoft.com/office/2006/metadata/properties" ma:root="true" ma:fieldsID="87577735a49fbbb1e880d92c7652797e" ns2:_="">
    <xsd:import namespace="985daa2e-53d8-4475-82b8-9c7d25324e34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ACER_Abstrac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5daa2e-53d8-4475-82b8-9c7d25324e34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ACER_Abstract" ma:index="11" nillable="true" ma:displayName="Abstract" ma:description="" ma:internalName="ACER_Abstract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DocumentWithSurveyEventReceiver</Name>
    <Synchronization>Asynchronous</Synchronization>
    <Type>10002</Type>
    <SequenceNumber>11001</SequenceNumber>
    <Assembly>Acer.DocSurvey.DataModel, Version=1.0.0.0, Culture=neutral, PublicKeyToken=4521b098f10fe6ff</Assembly>
    <Class>Acer.DocSurvey.DataModel.EventReceivers.DocumentWithSurveyEventReceiver</Class>
    <Data/>
    <Filter/>
  </Receiver>
</spe:Receivers>
</file>

<file path=customXml/itemProps1.xml><?xml version="1.0" encoding="utf-8"?>
<ds:datastoreItem xmlns:ds="http://schemas.openxmlformats.org/officeDocument/2006/customXml" ds:itemID="{13819A36-E4EF-4E77-82C9-4171F8D53ABA}"/>
</file>

<file path=customXml/itemProps2.xml><?xml version="1.0" encoding="utf-8"?>
<ds:datastoreItem xmlns:ds="http://schemas.openxmlformats.org/officeDocument/2006/customXml" ds:itemID="{65FE6093-2BC5-4D47-95D5-25C7CB9FF132}"/>
</file>

<file path=customXml/itemProps3.xml><?xml version="1.0" encoding="utf-8"?>
<ds:datastoreItem xmlns:ds="http://schemas.openxmlformats.org/officeDocument/2006/customXml" ds:itemID="{92C64364-C680-41D9-BF6E-4D6654D75C24}"/>
</file>

<file path=customXml/itemProps4.xml><?xml version="1.0" encoding="utf-8"?>
<ds:datastoreItem xmlns:ds="http://schemas.openxmlformats.org/officeDocument/2006/customXml" ds:itemID="{811FAB09-EEBA-45C0-A285-30BEC0874EEE}"/>
</file>

<file path=docProps/app.xml><?xml version="1.0" encoding="utf-8"?>
<Properties xmlns="http://schemas.openxmlformats.org/officeDocument/2006/extended-properties" xmlns:vt="http://schemas.openxmlformats.org/officeDocument/2006/docPropsVTypes">
  <TotalTime>9489</TotalTime>
  <Words>519</Words>
  <Application>Microsoft Office PowerPoint</Application>
  <PresentationFormat>Affichage à l'écran (4:3)</PresentationFormat>
  <Paragraphs>107</Paragraphs>
  <Slides>12</Slides>
  <Notes>2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3" baseType="lpstr">
      <vt:lpstr>Nouvelle présentation</vt:lpstr>
      <vt:lpstr>Capsquare</vt:lpstr>
      <vt:lpstr>Agenda</vt:lpstr>
      <vt:lpstr>Why having developped capsquare?</vt:lpstr>
      <vt:lpstr>Products Marketed on Capsquare</vt:lpstr>
      <vt:lpstr>An important increase of Market Participants</vt:lpstr>
      <vt:lpstr>Application Overview</vt:lpstr>
      <vt:lpstr>Trayport client &amp; workbook</vt:lpstr>
      <vt:lpstr>Capacities exchanged on Capsquare since 2010</vt:lpstr>
      <vt:lpstr>Agenda</vt:lpstr>
      <vt:lpstr>There are different initiatives in Europe</vt:lpstr>
      <vt:lpstr>Current initiatives in NW Europe</vt:lpstr>
      <vt:lpstr>Conclusion</vt:lpstr>
    </vt:vector>
  </TitlesOfParts>
  <Company>jaa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Titre de la présentation</dc:title>
  <dc:creator>FEUILLET  CHRISTOPHE</dc:creator>
  <cp:lastModifiedBy>FV1079</cp:lastModifiedBy>
  <cp:revision>671</cp:revision>
  <dcterms:modified xsi:type="dcterms:W3CDTF">2012-02-06T13:14:53Z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  <property fmtid="{D5CDD505-2E9C-101B-9397-08002B2CF9AE}" pid="3" name="ContentTypeId">
    <vt:lpwstr>0x010100AE68D7376B12CD47B18A3462DECE8A54</vt:lpwstr>
  </property>
  <property fmtid="{D5CDD505-2E9C-101B-9397-08002B2CF9AE}" pid="4" name="_dlc_DocIdItemGuid">
    <vt:lpwstr>ebf57b6b-dacf-422b-beed-9c48c9f3bc8c</vt:lpwstr>
  </property>
</Properties>
</file>